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sldIdLst>
    <p:sldId id="256" r:id="rId2"/>
    <p:sldId id="261" r:id="rId3"/>
    <p:sldId id="257" r:id="rId4"/>
    <p:sldId id="263" r:id="rId5"/>
    <p:sldId id="264" r:id="rId6"/>
    <p:sldId id="306" r:id="rId7"/>
    <p:sldId id="310" r:id="rId8"/>
    <p:sldId id="265" r:id="rId9"/>
    <p:sldId id="266" r:id="rId10"/>
    <p:sldId id="283" r:id="rId11"/>
    <p:sldId id="267" r:id="rId12"/>
    <p:sldId id="307" r:id="rId13"/>
    <p:sldId id="292" r:id="rId14"/>
    <p:sldId id="268" r:id="rId15"/>
    <p:sldId id="284" r:id="rId16"/>
    <p:sldId id="285" r:id="rId17"/>
    <p:sldId id="286" r:id="rId18"/>
    <p:sldId id="287" r:id="rId19"/>
    <p:sldId id="288" r:id="rId20"/>
    <p:sldId id="289" r:id="rId21"/>
    <p:sldId id="290" r:id="rId22"/>
    <p:sldId id="291" r:id="rId23"/>
    <p:sldId id="315" r:id="rId24"/>
    <p:sldId id="316" r:id="rId25"/>
    <p:sldId id="308" r:id="rId26"/>
    <p:sldId id="293" r:id="rId27"/>
    <p:sldId id="269" r:id="rId28"/>
    <p:sldId id="294" r:id="rId29"/>
    <p:sldId id="295" r:id="rId30"/>
    <p:sldId id="296" r:id="rId31"/>
    <p:sldId id="297" r:id="rId32"/>
    <p:sldId id="298" r:id="rId33"/>
    <p:sldId id="299" r:id="rId34"/>
    <p:sldId id="300" r:id="rId35"/>
    <p:sldId id="301" r:id="rId36"/>
    <p:sldId id="302" r:id="rId37"/>
    <p:sldId id="303" r:id="rId38"/>
    <p:sldId id="304" r:id="rId39"/>
    <p:sldId id="270" r:id="rId40"/>
    <p:sldId id="271" r:id="rId41"/>
    <p:sldId id="272" r:id="rId42"/>
    <p:sldId id="274" r:id="rId43"/>
    <p:sldId id="311" r:id="rId44"/>
    <p:sldId id="312" r:id="rId45"/>
    <p:sldId id="313" r:id="rId46"/>
    <p:sldId id="314" r:id="rId47"/>
    <p:sldId id="275" r:id="rId48"/>
    <p:sldId id="27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5" d="100"/>
          <a:sy n="65" d="100"/>
        </p:scale>
        <p:origin x="144" y="6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BFF9DE-A634-474C-BD1A-B2B23A95813B}" type="datetimeFigureOut">
              <a:rPr lang="en-US" smtClean="0"/>
              <a:t>6/26/2018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430E9-7760-4271-A431-4B3773F432D9}" type="slidenum">
              <a:rPr lang="en-US" smtClean="0"/>
              <a:t>‹#›</a:t>
            </a:fld>
            <a:endParaRPr lang="en-US" dirty="0"/>
          </a:p>
        </p:txBody>
      </p:sp>
    </p:spTree>
    <p:extLst>
      <p:ext uri="{BB962C8B-B14F-4D97-AF65-F5344CB8AC3E}">
        <p14:creationId xmlns:p14="http://schemas.microsoft.com/office/powerpoint/2010/main" val="3624240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3</a:t>
            </a:fld>
            <a:endParaRPr lang="en-US"/>
          </a:p>
        </p:txBody>
      </p:sp>
    </p:spTree>
    <p:extLst>
      <p:ext uri="{BB962C8B-B14F-4D97-AF65-F5344CB8AC3E}">
        <p14:creationId xmlns:p14="http://schemas.microsoft.com/office/powerpoint/2010/main" val="208285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15</a:t>
            </a:fld>
            <a:endParaRPr lang="en-US"/>
          </a:p>
        </p:txBody>
      </p:sp>
    </p:spTree>
    <p:extLst>
      <p:ext uri="{BB962C8B-B14F-4D97-AF65-F5344CB8AC3E}">
        <p14:creationId xmlns:p14="http://schemas.microsoft.com/office/powerpoint/2010/main" val="4039485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16</a:t>
            </a:fld>
            <a:endParaRPr lang="en-US"/>
          </a:p>
        </p:txBody>
      </p:sp>
    </p:spTree>
    <p:extLst>
      <p:ext uri="{BB962C8B-B14F-4D97-AF65-F5344CB8AC3E}">
        <p14:creationId xmlns:p14="http://schemas.microsoft.com/office/powerpoint/2010/main" val="35098372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17</a:t>
            </a:fld>
            <a:endParaRPr lang="en-US"/>
          </a:p>
        </p:txBody>
      </p:sp>
    </p:spTree>
    <p:extLst>
      <p:ext uri="{BB962C8B-B14F-4D97-AF65-F5344CB8AC3E}">
        <p14:creationId xmlns:p14="http://schemas.microsoft.com/office/powerpoint/2010/main" val="3790137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18</a:t>
            </a:fld>
            <a:endParaRPr lang="en-US"/>
          </a:p>
        </p:txBody>
      </p:sp>
    </p:spTree>
    <p:extLst>
      <p:ext uri="{BB962C8B-B14F-4D97-AF65-F5344CB8AC3E}">
        <p14:creationId xmlns:p14="http://schemas.microsoft.com/office/powerpoint/2010/main" val="3854835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19</a:t>
            </a:fld>
            <a:endParaRPr lang="en-US"/>
          </a:p>
        </p:txBody>
      </p:sp>
    </p:spTree>
    <p:extLst>
      <p:ext uri="{BB962C8B-B14F-4D97-AF65-F5344CB8AC3E}">
        <p14:creationId xmlns:p14="http://schemas.microsoft.com/office/powerpoint/2010/main" val="938513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20</a:t>
            </a:fld>
            <a:endParaRPr lang="en-US"/>
          </a:p>
        </p:txBody>
      </p:sp>
    </p:spTree>
    <p:extLst>
      <p:ext uri="{BB962C8B-B14F-4D97-AF65-F5344CB8AC3E}">
        <p14:creationId xmlns:p14="http://schemas.microsoft.com/office/powerpoint/2010/main" val="462877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21</a:t>
            </a:fld>
            <a:endParaRPr lang="en-US"/>
          </a:p>
        </p:txBody>
      </p:sp>
    </p:spTree>
    <p:extLst>
      <p:ext uri="{BB962C8B-B14F-4D97-AF65-F5344CB8AC3E}">
        <p14:creationId xmlns:p14="http://schemas.microsoft.com/office/powerpoint/2010/main" val="936739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22</a:t>
            </a:fld>
            <a:endParaRPr lang="en-US"/>
          </a:p>
        </p:txBody>
      </p:sp>
    </p:spTree>
    <p:extLst>
      <p:ext uri="{BB962C8B-B14F-4D97-AF65-F5344CB8AC3E}">
        <p14:creationId xmlns:p14="http://schemas.microsoft.com/office/powerpoint/2010/main" val="1342692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23</a:t>
            </a:fld>
            <a:endParaRPr lang="en-US"/>
          </a:p>
        </p:txBody>
      </p:sp>
    </p:spTree>
    <p:extLst>
      <p:ext uri="{BB962C8B-B14F-4D97-AF65-F5344CB8AC3E}">
        <p14:creationId xmlns:p14="http://schemas.microsoft.com/office/powerpoint/2010/main" val="9673042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24</a:t>
            </a:fld>
            <a:endParaRPr lang="en-US"/>
          </a:p>
        </p:txBody>
      </p:sp>
    </p:spTree>
    <p:extLst>
      <p:ext uri="{BB962C8B-B14F-4D97-AF65-F5344CB8AC3E}">
        <p14:creationId xmlns:p14="http://schemas.microsoft.com/office/powerpoint/2010/main" val="2808887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4</a:t>
            </a:fld>
            <a:endParaRPr lang="en-US"/>
          </a:p>
        </p:txBody>
      </p:sp>
    </p:spTree>
    <p:extLst>
      <p:ext uri="{BB962C8B-B14F-4D97-AF65-F5344CB8AC3E}">
        <p14:creationId xmlns:p14="http://schemas.microsoft.com/office/powerpoint/2010/main" val="2528807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25</a:t>
            </a:fld>
            <a:endParaRPr lang="en-US"/>
          </a:p>
        </p:txBody>
      </p:sp>
    </p:spTree>
    <p:extLst>
      <p:ext uri="{BB962C8B-B14F-4D97-AF65-F5344CB8AC3E}">
        <p14:creationId xmlns:p14="http://schemas.microsoft.com/office/powerpoint/2010/main" val="3800869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26</a:t>
            </a:fld>
            <a:endParaRPr lang="en-US"/>
          </a:p>
        </p:txBody>
      </p:sp>
    </p:spTree>
    <p:extLst>
      <p:ext uri="{BB962C8B-B14F-4D97-AF65-F5344CB8AC3E}">
        <p14:creationId xmlns:p14="http://schemas.microsoft.com/office/powerpoint/2010/main" val="1335051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27</a:t>
            </a:fld>
            <a:endParaRPr lang="en-US"/>
          </a:p>
        </p:txBody>
      </p:sp>
    </p:spTree>
    <p:extLst>
      <p:ext uri="{BB962C8B-B14F-4D97-AF65-F5344CB8AC3E}">
        <p14:creationId xmlns:p14="http://schemas.microsoft.com/office/powerpoint/2010/main" val="38148506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28</a:t>
            </a:fld>
            <a:endParaRPr lang="en-US"/>
          </a:p>
        </p:txBody>
      </p:sp>
    </p:spTree>
    <p:extLst>
      <p:ext uri="{BB962C8B-B14F-4D97-AF65-F5344CB8AC3E}">
        <p14:creationId xmlns:p14="http://schemas.microsoft.com/office/powerpoint/2010/main" val="3784739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29</a:t>
            </a:fld>
            <a:endParaRPr lang="en-US"/>
          </a:p>
        </p:txBody>
      </p:sp>
    </p:spTree>
    <p:extLst>
      <p:ext uri="{BB962C8B-B14F-4D97-AF65-F5344CB8AC3E}">
        <p14:creationId xmlns:p14="http://schemas.microsoft.com/office/powerpoint/2010/main" val="524210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30</a:t>
            </a:fld>
            <a:endParaRPr lang="en-US"/>
          </a:p>
        </p:txBody>
      </p:sp>
    </p:spTree>
    <p:extLst>
      <p:ext uri="{BB962C8B-B14F-4D97-AF65-F5344CB8AC3E}">
        <p14:creationId xmlns:p14="http://schemas.microsoft.com/office/powerpoint/2010/main" val="10411653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31</a:t>
            </a:fld>
            <a:endParaRPr lang="en-US"/>
          </a:p>
        </p:txBody>
      </p:sp>
    </p:spTree>
    <p:extLst>
      <p:ext uri="{BB962C8B-B14F-4D97-AF65-F5344CB8AC3E}">
        <p14:creationId xmlns:p14="http://schemas.microsoft.com/office/powerpoint/2010/main" val="3664892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32</a:t>
            </a:fld>
            <a:endParaRPr lang="en-US"/>
          </a:p>
        </p:txBody>
      </p:sp>
    </p:spTree>
    <p:extLst>
      <p:ext uri="{BB962C8B-B14F-4D97-AF65-F5344CB8AC3E}">
        <p14:creationId xmlns:p14="http://schemas.microsoft.com/office/powerpoint/2010/main" val="15816349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33</a:t>
            </a:fld>
            <a:endParaRPr lang="en-US"/>
          </a:p>
        </p:txBody>
      </p:sp>
    </p:spTree>
    <p:extLst>
      <p:ext uri="{BB962C8B-B14F-4D97-AF65-F5344CB8AC3E}">
        <p14:creationId xmlns:p14="http://schemas.microsoft.com/office/powerpoint/2010/main" val="16289590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34</a:t>
            </a:fld>
            <a:endParaRPr lang="en-US"/>
          </a:p>
        </p:txBody>
      </p:sp>
    </p:spTree>
    <p:extLst>
      <p:ext uri="{BB962C8B-B14F-4D97-AF65-F5344CB8AC3E}">
        <p14:creationId xmlns:p14="http://schemas.microsoft.com/office/powerpoint/2010/main" val="1888976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5</a:t>
            </a:fld>
            <a:endParaRPr lang="en-US"/>
          </a:p>
        </p:txBody>
      </p:sp>
    </p:spTree>
    <p:extLst>
      <p:ext uri="{BB962C8B-B14F-4D97-AF65-F5344CB8AC3E}">
        <p14:creationId xmlns:p14="http://schemas.microsoft.com/office/powerpoint/2010/main" val="8671447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B430E9-7760-4271-A431-4B3773F432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29719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B430E9-7760-4271-A431-4B3773F432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3770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B430E9-7760-4271-A431-4B3773F432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1986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B430E9-7760-4271-A431-4B3773F432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3718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39</a:t>
            </a:fld>
            <a:endParaRPr lang="en-US"/>
          </a:p>
        </p:txBody>
      </p:sp>
    </p:spTree>
    <p:extLst>
      <p:ext uri="{BB962C8B-B14F-4D97-AF65-F5344CB8AC3E}">
        <p14:creationId xmlns:p14="http://schemas.microsoft.com/office/powerpoint/2010/main" val="22611384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40</a:t>
            </a:fld>
            <a:endParaRPr lang="en-US"/>
          </a:p>
        </p:txBody>
      </p:sp>
    </p:spTree>
    <p:extLst>
      <p:ext uri="{BB962C8B-B14F-4D97-AF65-F5344CB8AC3E}">
        <p14:creationId xmlns:p14="http://schemas.microsoft.com/office/powerpoint/2010/main" val="6115238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41</a:t>
            </a:fld>
            <a:endParaRPr lang="en-US"/>
          </a:p>
        </p:txBody>
      </p:sp>
    </p:spTree>
    <p:extLst>
      <p:ext uri="{BB962C8B-B14F-4D97-AF65-F5344CB8AC3E}">
        <p14:creationId xmlns:p14="http://schemas.microsoft.com/office/powerpoint/2010/main" val="40902900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8</a:t>
            </a:fld>
            <a:endParaRPr lang="en-US"/>
          </a:p>
        </p:txBody>
      </p:sp>
    </p:spTree>
    <p:extLst>
      <p:ext uri="{BB962C8B-B14F-4D97-AF65-F5344CB8AC3E}">
        <p14:creationId xmlns:p14="http://schemas.microsoft.com/office/powerpoint/2010/main" val="578195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9</a:t>
            </a:fld>
            <a:endParaRPr lang="en-US"/>
          </a:p>
        </p:txBody>
      </p:sp>
    </p:spTree>
    <p:extLst>
      <p:ext uri="{BB962C8B-B14F-4D97-AF65-F5344CB8AC3E}">
        <p14:creationId xmlns:p14="http://schemas.microsoft.com/office/powerpoint/2010/main" val="29928075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10</a:t>
            </a:fld>
            <a:endParaRPr lang="en-US"/>
          </a:p>
        </p:txBody>
      </p:sp>
    </p:spTree>
    <p:extLst>
      <p:ext uri="{BB962C8B-B14F-4D97-AF65-F5344CB8AC3E}">
        <p14:creationId xmlns:p14="http://schemas.microsoft.com/office/powerpoint/2010/main" val="20254851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11</a:t>
            </a:fld>
            <a:endParaRPr lang="en-US"/>
          </a:p>
        </p:txBody>
      </p:sp>
    </p:spTree>
    <p:extLst>
      <p:ext uri="{BB962C8B-B14F-4D97-AF65-F5344CB8AC3E}">
        <p14:creationId xmlns:p14="http://schemas.microsoft.com/office/powerpoint/2010/main" val="6678903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13</a:t>
            </a:fld>
            <a:endParaRPr lang="en-US"/>
          </a:p>
        </p:txBody>
      </p:sp>
    </p:spTree>
    <p:extLst>
      <p:ext uri="{BB962C8B-B14F-4D97-AF65-F5344CB8AC3E}">
        <p14:creationId xmlns:p14="http://schemas.microsoft.com/office/powerpoint/2010/main" val="1839119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9B430E9-7760-4271-A431-4B3773F432D9}" type="slidenum">
              <a:rPr lang="en-US" smtClean="0"/>
              <a:t>14</a:t>
            </a:fld>
            <a:endParaRPr lang="en-US"/>
          </a:p>
        </p:txBody>
      </p:sp>
    </p:spTree>
    <p:extLst>
      <p:ext uri="{BB962C8B-B14F-4D97-AF65-F5344CB8AC3E}">
        <p14:creationId xmlns:p14="http://schemas.microsoft.com/office/powerpoint/2010/main" val="3563217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3416452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3968670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3003753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1076378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4162327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3876914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2865360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123411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220910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8342984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7D5CF8-39B7-4A00-A1A4-0E1AD0D50696}" type="datetimeFigureOut">
              <a:rPr lang="en-US" smtClean="0"/>
              <a:t>6/26/2018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91DCA66A-FFA2-4058-A819-01096BD8CA55}" type="slidenum">
              <a:rPr lang="en-US" smtClean="0"/>
              <a:t>‹#›</a:t>
            </a:fld>
            <a:endParaRPr lang="en-US" dirty="0"/>
          </a:p>
        </p:txBody>
      </p:sp>
    </p:spTree>
    <p:extLst>
      <p:ext uri="{BB962C8B-B14F-4D97-AF65-F5344CB8AC3E}">
        <p14:creationId xmlns:p14="http://schemas.microsoft.com/office/powerpoint/2010/main" val="10870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7D5CF8-39B7-4A00-A1A4-0E1AD0D50696}" type="datetimeFigureOut">
              <a:rPr lang="en-US" smtClean="0"/>
              <a:t>6/26/2018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DCA66A-FFA2-4058-A819-01096BD8CA55}" type="slidenum">
              <a:rPr lang="en-US" smtClean="0"/>
              <a:t>‹#›</a:t>
            </a:fld>
            <a:endParaRPr lang="en-US" dirty="0"/>
          </a:p>
        </p:txBody>
      </p:sp>
    </p:spTree>
    <p:extLst>
      <p:ext uri="{BB962C8B-B14F-4D97-AF65-F5344CB8AC3E}">
        <p14:creationId xmlns:p14="http://schemas.microsoft.com/office/powerpoint/2010/main" val="404221710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jp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7.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 Id="rId9" Type="http://schemas.openxmlformats.org/officeDocument/2006/relationships/image" Target="../media/image31.jpg"/></Relationships>
</file>

<file path=ppt/slides/_rels/slide16.xml.rels><?xml version="1.0" encoding="UTF-8" standalone="yes"?>
<Relationships xmlns="http://schemas.openxmlformats.org/package/2006/relationships"><Relationship Id="rId8" Type="http://schemas.openxmlformats.org/officeDocument/2006/relationships/image" Target="../media/image32.jpg"/><Relationship Id="rId13" Type="http://schemas.openxmlformats.org/officeDocument/2006/relationships/image" Target="../media/image16.png"/><Relationship Id="rId3" Type="http://schemas.openxmlformats.org/officeDocument/2006/relationships/image" Target="../media/image32.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35.jpg"/><Relationship Id="rId5" Type="http://schemas.openxmlformats.org/officeDocument/2006/relationships/image" Target="../media/image14.png"/><Relationship Id="rId10" Type="http://schemas.openxmlformats.org/officeDocument/2006/relationships/image" Target="../media/image34.jpg"/><Relationship Id="rId4" Type="http://schemas.openxmlformats.org/officeDocument/2006/relationships/image" Target="../media/image13.png"/><Relationship Id="rId9" Type="http://schemas.openxmlformats.org/officeDocument/2006/relationships/image" Target="../media/image33.jpg"/></Relationships>
</file>

<file path=ppt/slides/_rels/slide1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en.wikipedia.org/w/index.php?title=Deep_learning&amp;oldid=8465605" TargetMode="External"/><Relationship Id="rId2" Type="http://schemas.openxmlformats.org/officeDocument/2006/relationships/hyperlink" Target="https://www.youtube.com/watch?v=eQLcDmfmGB0"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learnopencv.com/head-pose-estimation-" TargetMode="External"/><Relationship Id="rId2" Type="http://schemas.openxmlformats.org/officeDocument/2006/relationships/hyperlink" Target="http://www.learnopencv.com/" TargetMode="External"/><Relationship Id="rId1" Type="http://schemas.openxmlformats.org/officeDocument/2006/relationships/slideLayout" Target="../slideLayouts/slideLayout2.xml"/><Relationship Id="rId4" Type="http://schemas.openxmlformats.org/officeDocument/2006/relationships/hyperlink" Target="http://docs.opencv.org/3.0beta/doc/tutorials/calib3d/real_time_pose/real_time_pose.h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hyperlink" Target="https://www.youtube.com/watch?v=eQLcDmfmGB0"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5" name="Straight Connector 134">
            <a:extLst>
              <a:ext uri="{FF2B5EF4-FFF2-40B4-BE49-F238E27FC236}">
                <a16:creationId xmlns:a16="http://schemas.microsoft.com/office/drawing/2014/main" id="{E126E481-B945-4179-BD79-05E96E9B29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BB7E8ED7-DF59-4FD3-A358-AA792C112644}"/>
              </a:ext>
            </a:extLst>
          </p:cNvPr>
          <p:cNvSpPr>
            <a:spLocks noGrp="1"/>
          </p:cNvSpPr>
          <p:nvPr>
            <p:ph type="ctrTitle"/>
          </p:nvPr>
        </p:nvSpPr>
        <p:spPr>
          <a:xfrm>
            <a:off x="985345" y="871"/>
            <a:ext cx="10221310" cy="2387600"/>
          </a:xfrm>
        </p:spPr>
        <p:txBody>
          <a:bodyPr>
            <a:noAutofit/>
          </a:bodyPr>
          <a:lstStyle/>
          <a:p>
            <a:r>
              <a:rPr lang="en-US" sz="4000" b="1" dirty="0">
                <a:solidFill>
                  <a:schemeClr val="bg1"/>
                </a:solidFill>
              </a:rPr>
              <a:t>REAL-TIME FINGER SPELLING AMERICAN SIGN LANGUAGE RECOGNITION USING DEEP CONVOLUTIONAL NEURAL NETWORKS</a:t>
            </a:r>
          </a:p>
        </p:txBody>
      </p:sp>
      <p:sp>
        <p:nvSpPr>
          <p:cNvPr id="7" name="Subtitle 6">
            <a:extLst>
              <a:ext uri="{FF2B5EF4-FFF2-40B4-BE49-F238E27FC236}">
                <a16:creationId xmlns:a16="http://schemas.microsoft.com/office/drawing/2014/main" id="{4A2D0E81-AF75-4670-BDDF-04951FEC765A}"/>
              </a:ext>
            </a:extLst>
          </p:cNvPr>
          <p:cNvSpPr>
            <a:spLocks noGrp="1"/>
          </p:cNvSpPr>
          <p:nvPr>
            <p:ph type="subTitle" idx="1"/>
          </p:nvPr>
        </p:nvSpPr>
        <p:spPr>
          <a:xfrm>
            <a:off x="985345" y="2987178"/>
            <a:ext cx="10221310" cy="3191328"/>
          </a:xfrm>
        </p:spPr>
        <p:txBody>
          <a:bodyPr>
            <a:normAutofit/>
          </a:bodyPr>
          <a:lstStyle/>
          <a:p>
            <a:r>
              <a:rPr lang="en-US" dirty="0">
                <a:solidFill>
                  <a:schemeClr val="bg1"/>
                </a:solidFill>
              </a:rPr>
              <a:t>A Thesis Submitted by</a:t>
            </a:r>
          </a:p>
          <a:p>
            <a:r>
              <a:rPr lang="en-US" dirty="0">
                <a:solidFill>
                  <a:schemeClr val="bg1"/>
                </a:solidFill>
              </a:rPr>
              <a:t>Lokesh Kumar Viswavarapu</a:t>
            </a:r>
          </a:p>
          <a:p>
            <a:r>
              <a:rPr lang="en-US" dirty="0">
                <a:solidFill>
                  <a:schemeClr val="bg1"/>
                </a:solidFill>
              </a:rPr>
              <a:t>Graduate Student, MSEE</a:t>
            </a:r>
          </a:p>
          <a:p>
            <a:endParaRPr lang="en-US" dirty="0">
              <a:solidFill>
                <a:schemeClr val="bg1"/>
              </a:solidFill>
            </a:endParaRPr>
          </a:p>
          <a:p>
            <a:r>
              <a:rPr lang="en-US" dirty="0">
                <a:solidFill>
                  <a:schemeClr val="bg1"/>
                </a:solidFill>
              </a:rPr>
              <a:t>Guided by</a:t>
            </a:r>
          </a:p>
          <a:p>
            <a:r>
              <a:rPr lang="en-US" dirty="0">
                <a:solidFill>
                  <a:schemeClr val="bg1"/>
                </a:solidFill>
              </a:rPr>
              <a:t>Dr. Kamesh Namuduri</a:t>
            </a:r>
          </a:p>
          <a:p>
            <a:r>
              <a:rPr lang="en-US" dirty="0">
                <a:solidFill>
                  <a:schemeClr val="bg1"/>
                </a:solidFill>
              </a:rPr>
              <a:t>Dr. Bill P. Buckles</a:t>
            </a:r>
          </a:p>
        </p:txBody>
      </p:sp>
    </p:spTree>
    <p:extLst>
      <p:ext uri="{BB962C8B-B14F-4D97-AF65-F5344CB8AC3E}">
        <p14:creationId xmlns:p14="http://schemas.microsoft.com/office/powerpoint/2010/main" val="39561517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850"/>
            <a:ext cx="10515600" cy="1325563"/>
          </a:xfrm>
        </p:spPr>
        <p:txBody>
          <a:bodyPr/>
          <a:lstStyle/>
          <a:p>
            <a:r>
              <a:rPr lang="en-US" dirty="0"/>
              <a:t>Challenges</a:t>
            </a:r>
          </a:p>
        </p:txBody>
      </p:sp>
      <p:sp>
        <p:nvSpPr>
          <p:cNvPr id="8" name="Content Placeholder 8">
            <a:extLst>
              <a:ext uri="{FF2B5EF4-FFF2-40B4-BE49-F238E27FC236}">
                <a16:creationId xmlns:a16="http://schemas.microsoft.com/office/drawing/2014/main" id="{D308EEA8-FBB8-4866-A8C6-8229403CC049}"/>
              </a:ext>
            </a:extLst>
          </p:cNvPr>
          <p:cNvSpPr>
            <a:spLocks noGrp="1"/>
          </p:cNvSpPr>
          <p:nvPr>
            <p:ph idx="1"/>
          </p:nvPr>
        </p:nvSpPr>
        <p:spPr>
          <a:xfrm>
            <a:off x="1310144" y="1073449"/>
            <a:ext cx="4301359" cy="503103"/>
          </a:xfrm>
        </p:spPr>
        <p:txBody>
          <a:bodyPr>
            <a:normAutofit/>
          </a:bodyPr>
          <a:lstStyle/>
          <a:p>
            <a:r>
              <a:rPr lang="en-US" sz="2400" dirty="0"/>
              <a:t>Uncontrolled Environment</a:t>
            </a:r>
          </a:p>
        </p:txBody>
      </p:sp>
      <p:sp>
        <p:nvSpPr>
          <p:cNvPr id="4" name="Content Placeholder 8">
            <a:extLst>
              <a:ext uri="{FF2B5EF4-FFF2-40B4-BE49-F238E27FC236}">
                <a16:creationId xmlns:a16="http://schemas.microsoft.com/office/drawing/2014/main" id="{9CDA420D-0B50-4789-8CBC-D9DBFED94709}"/>
              </a:ext>
            </a:extLst>
          </p:cNvPr>
          <p:cNvSpPr txBox="1">
            <a:spLocks/>
          </p:cNvSpPr>
          <p:nvPr/>
        </p:nvSpPr>
        <p:spPr>
          <a:xfrm>
            <a:off x="1310144" y="3429000"/>
            <a:ext cx="4301359" cy="50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Occlusion</a:t>
            </a:r>
          </a:p>
        </p:txBody>
      </p:sp>
      <p:sp>
        <p:nvSpPr>
          <p:cNvPr id="5" name="Content Placeholder 8">
            <a:extLst>
              <a:ext uri="{FF2B5EF4-FFF2-40B4-BE49-F238E27FC236}">
                <a16:creationId xmlns:a16="http://schemas.microsoft.com/office/drawing/2014/main" id="{EC2C9A58-C804-4CCA-9517-68D84A87C584}"/>
              </a:ext>
            </a:extLst>
          </p:cNvPr>
          <p:cNvSpPr txBox="1">
            <a:spLocks/>
          </p:cNvSpPr>
          <p:nvPr/>
        </p:nvSpPr>
        <p:spPr>
          <a:xfrm>
            <a:off x="5903856" y="1073448"/>
            <a:ext cx="4301359" cy="50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Robust Hand Detection</a:t>
            </a:r>
          </a:p>
        </p:txBody>
      </p:sp>
      <p:sp>
        <p:nvSpPr>
          <p:cNvPr id="6" name="Content Placeholder 8">
            <a:extLst>
              <a:ext uri="{FF2B5EF4-FFF2-40B4-BE49-F238E27FC236}">
                <a16:creationId xmlns:a16="http://schemas.microsoft.com/office/drawing/2014/main" id="{F9072ADE-22DF-4F60-A1AC-CC7697BCD318}"/>
              </a:ext>
            </a:extLst>
          </p:cNvPr>
          <p:cNvSpPr txBox="1">
            <a:spLocks/>
          </p:cNvSpPr>
          <p:nvPr/>
        </p:nvSpPr>
        <p:spPr>
          <a:xfrm>
            <a:off x="5903856" y="3468414"/>
            <a:ext cx="4301359" cy="50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Low Inter-class Variability</a:t>
            </a:r>
          </a:p>
        </p:txBody>
      </p:sp>
      <p:sp>
        <p:nvSpPr>
          <p:cNvPr id="7" name="Content Placeholder 8">
            <a:extLst>
              <a:ext uri="{FF2B5EF4-FFF2-40B4-BE49-F238E27FC236}">
                <a16:creationId xmlns:a16="http://schemas.microsoft.com/office/drawing/2014/main" id="{F443C95F-E6C1-4EF2-8BD9-CECEBC347A16}"/>
              </a:ext>
            </a:extLst>
          </p:cNvPr>
          <p:cNvSpPr txBox="1">
            <a:spLocks/>
          </p:cNvSpPr>
          <p:nvPr/>
        </p:nvSpPr>
        <p:spPr>
          <a:xfrm>
            <a:off x="6203745" y="6206363"/>
            <a:ext cx="4863653" cy="50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Trigger to Recognition Process </a:t>
            </a:r>
          </a:p>
        </p:txBody>
      </p:sp>
      <p:pic>
        <p:nvPicPr>
          <p:cNvPr id="9" name="Picture 8" descr="A picture containing wall, indoor, person&#10;&#10;Description generated with very high confidence">
            <a:extLst>
              <a:ext uri="{FF2B5EF4-FFF2-40B4-BE49-F238E27FC236}">
                <a16:creationId xmlns:a16="http://schemas.microsoft.com/office/drawing/2014/main" id="{87D6165A-A192-473E-B72C-94E36E6B15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355" y="1584418"/>
            <a:ext cx="1833867" cy="1363734"/>
          </a:xfrm>
          <a:prstGeom prst="rect">
            <a:avLst/>
          </a:prstGeom>
        </p:spPr>
      </p:pic>
      <p:pic>
        <p:nvPicPr>
          <p:cNvPr id="11" name="Picture 10" descr="A person standing next to a tree&#10;&#10;Description generated with high confidence">
            <a:extLst>
              <a:ext uri="{FF2B5EF4-FFF2-40B4-BE49-F238E27FC236}">
                <a16:creationId xmlns:a16="http://schemas.microsoft.com/office/drawing/2014/main" id="{881FA48E-367B-47AA-8806-6D9C91F1E4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7577" y="1576551"/>
            <a:ext cx="1833866" cy="1375399"/>
          </a:xfrm>
          <a:prstGeom prst="rect">
            <a:avLst/>
          </a:prstGeom>
        </p:spPr>
      </p:pic>
      <p:pic>
        <p:nvPicPr>
          <p:cNvPr id="13" name="Picture 12">
            <a:extLst>
              <a:ext uri="{FF2B5EF4-FFF2-40B4-BE49-F238E27FC236}">
                <a16:creationId xmlns:a16="http://schemas.microsoft.com/office/drawing/2014/main" id="{2314681C-157A-4716-89B1-78F2DF1369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49247" y="3840642"/>
            <a:ext cx="1192632" cy="2436682"/>
          </a:xfrm>
          <a:prstGeom prst="rect">
            <a:avLst/>
          </a:prstGeom>
        </p:spPr>
      </p:pic>
      <p:pic>
        <p:nvPicPr>
          <p:cNvPr id="15" name="Picture 14" descr="A picture containing handwear&#10;&#10;Description generated with high confidence">
            <a:extLst>
              <a:ext uri="{FF2B5EF4-FFF2-40B4-BE49-F238E27FC236}">
                <a16:creationId xmlns:a16="http://schemas.microsoft.com/office/drawing/2014/main" id="{2C694B83-1F4C-4E79-918B-7ABE2147B3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59929" y="3840642"/>
            <a:ext cx="1312969" cy="2436682"/>
          </a:xfrm>
          <a:prstGeom prst="rect">
            <a:avLst/>
          </a:prstGeom>
        </p:spPr>
      </p:pic>
      <p:pic>
        <p:nvPicPr>
          <p:cNvPr id="17" name="Picture 16" descr="A picture containing person, indoor, man, wall&#10;&#10;Description generated with very high confidence">
            <a:extLst>
              <a:ext uri="{FF2B5EF4-FFF2-40B4-BE49-F238E27FC236}">
                <a16:creationId xmlns:a16="http://schemas.microsoft.com/office/drawing/2014/main" id="{5FF3F9E6-8A64-4FE6-B46F-9D4791299B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47759" y="1543391"/>
            <a:ext cx="1750278" cy="1711239"/>
          </a:xfrm>
          <a:prstGeom prst="rect">
            <a:avLst/>
          </a:prstGeom>
        </p:spPr>
      </p:pic>
      <p:pic>
        <p:nvPicPr>
          <p:cNvPr id="19" name="Picture 18" descr="A hand holding an object in his hand&#10;&#10;Description generated with very high confidence">
            <a:extLst>
              <a:ext uri="{FF2B5EF4-FFF2-40B4-BE49-F238E27FC236}">
                <a16:creationId xmlns:a16="http://schemas.microsoft.com/office/drawing/2014/main" id="{09670EA1-F62E-41B7-8CD7-69CE37774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98037" y="4006221"/>
            <a:ext cx="1510830" cy="1920917"/>
          </a:xfrm>
          <a:prstGeom prst="rect">
            <a:avLst/>
          </a:prstGeom>
        </p:spPr>
      </p:pic>
      <p:pic>
        <p:nvPicPr>
          <p:cNvPr id="21" name="Picture 20" descr="A persons hand&#10;&#10;Description generated with very high confidence">
            <a:extLst>
              <a:ext uri="{FF2B5EF4-FFF2-40B4-BE49-F238E27FC236}">
                <a16:creationId xmlns:a16="http://schemas.microsoft.com/office/drawing/2014/main" id="{A382F28A-5DFD-4618-8C33-076E3ECFC1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26589" y="4006221"/>
            <a:ext cx="1412583" cy="1920917"/>
          </a:xfrm>
          <a:prstGeom prst="rect">
            <a:avLst/>
          </a:prstGeom>
        </p:spPr>
      </p:pic>
    </p:spTree>
    <p:extLst>
      <p:ext uri="{BB962C8B-B14F-4D97-AF65-F5344CB8AC3E}">
        <p14:creationId xmlns:p14="http://schemas.microsoft.com/office/powerpoint/2010/main" val="3033572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615"/>
            <a:ext cx="10515600" cy="1325563"/>
          </a:xfrm>
        </p:spPr>
        <p:txBody>
          <a:bodyPr/>
          <a:lstStyle/>
          <a:p>
            <a:r>
              <a:rPr lang="en-US" dirty="0"/>
              <a:t>System Design</a:t>
            </a:r>
          </a:p>
        </p:txBody>
      </p:sp>
      <p:pic>
        <p:nvPicPr>
          <p:cNvPr id="6" name="Picture 2" descr="Wall Mount Camera icon. The icon is a picture of a camera mounted on a wall. The camera is facing left. The camera has a cone shaped lens and a rectangular body.">
            <a:extLst>
              <a:ext uri="{FF2B5EF4-FFF2-40B4-BE49-F238E27FC236}">
                <a16:creationId xmlns:a16="http://schemas.microsoft.com/office/drawing/2014/main" id="{6AD14C1F-52F7-40CB-A451-A02850FE37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386223">
            <a:off x="1043538" y="1640409"/>
            <a:ext cx="479736" cy="479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Related image">
            <a:extLst>
              <a:ext uri="{FF2B5EF4-FFF2-40B4-BE49-F238E27FC236}">
                <a16:creationId xmlns:a16="http://schemas.microsoft.com/office/drawing/2014/main" id="{36856B98-B8EB-49E6-AECF-0B4BD39388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122" y="1637226"/>
            <a:ext cx="789197" cy="7891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F470B7E-AACC-4D86-909F-99214DE84EA5}"/>
              </a:ext>
            </a:extLst>
          </p:cNvPr>
          <p:cNvSpPr/>
          <p:nvPr/>
        </p:nvSpPr>
        <p:spPr>
          <a:xfrm>
            <a:off x="337625" y="1565523"/>
            <a:ext cx="1392701" cy="860900"/>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cxnSp>
        <p:nvCxnSpPr>
          <p:cNvPr id="10" name="Straight Arrow Connector 9">
            <a:extLst>
              <a:ext uri="{FF2B5EF4-FFF2-40B4-BE49-F238E27FC236}">
                <a16:creationId xmlns:a16="http://schemas.microsoft.com/office/drawing/2014/main" id="{A8B07A4A-CAA3-4CD9-9A37-BAC126F2CF2A}"/>
              </a:ext>
            </a:extLst>
          </p:cNvPr>
          <p:cNvCxnSpPr/>
          <p:nvPr/>
        </p:nvCxnSpPr>
        <p:spPr>
          <a:xfrm>
            <a:off x="1731428" y="1966223"/>
            <a:ext cx="461625"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58AF996-60BB-47F5-BDFC-EED383A14027}"/>
              </a:ext>
            </a:extLst>
          </p:cNvPr>
          <p:cNvSpPr txBox="1"/>
          <p:nvPr/>
        </p:nvSpPr>
        <p:spPr>
          <a:xfrm>
            <a:off x="287527" y="1236557"/>
            <a:ext cx="1390385" cy="338554"/>
          </a:xfrm>
          <a:prstGeom prst="rect">
            <a:avLst/>
          </a:prstGeom>
          <a:noFill/>
        </p:spPr>
        <p:txBody>
          <a:bodyPr wrap="square" rtlCol="0">
            <a:spAutoFit/>
          </a:bodyPr>
          <a:lstStyle/>
          <a:p>
            <a:pPr algn="ctr"/>
            <a:r>
              <a:rPr lang="en-US" sz="1600" b="1" dirty="0">
                <a:solidFill>
                  <a:schemeClr val="tx2"/>
                </a:solidFill>
                <a:latin typeface="Tw Cen MT (Body)"/>
              </a:rPr>
              <a:t>Input</a:t>
            </a:r>
          </a:p>
        </p:txBody>
      </p:sp>
      <p:cxnSp>
        <p:nvCxnSpPr>
          <p:cNvPr id="12" name="Straight Arrow Connector 11">
            <a:extLst>
              <a:ext uri="{FF2B5EF4-FFF2-40B4-BE49-F238E27FC236}">
                <a16:creationId xmlns:a16="http://schemas.microsoft.com/office/drawing/2014/main" id="{FDAEA6E2-1BA5-45D9-90C7-D36CAC6391B4}"/>
              </a:ext>
            </a:extLst>
          </p:cNvPr>
          <p:cNvCxnSpPr/>
          <p:nvPr/>
        </p:nvCxnSpPr>
        <p:spPr>
          <a:xfrm>
            <a:off x="5141177" y="1981662"/>
            <a:ext cx="215351"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C07FC434-E024-4B9C-8932-6273587E8AAB}"/>
              </a:ext>
            </a:extLst>
          </p:cNvPr>
          <p:cNvGrpSpPr/>
          <p:nvPr/>
        </p:nvGrpSpPr>
        <p:grpSpPr>
          <a:xfrm>
            <a:off x="2241126" y="1464228"/>
            <a:ext cx="2872251" cy="1053748"/>
            <a:chOff x="2424691" y="883387"/>
            <a:chExt cx="2611137" cy="870866"/>
          </a:xfrm>
        </p:grpSpPr>
        <p:sp>
          <p:nvSpPr>
            <p:cNvPr id="14" name="TextBox 13">
              <a:extLst>
                <a:ext uri="{FF2B5EF4-FFF2-40B4-BE49-F238E27FC236}">
                  <a16:creationId xmlns:a16="http://schemas.microsoft.com/office/drawing/2014/main" id="{51DE0634-B943-4B35-BFD5-234D6C0DC6D5}"/>
                </a:ext>
              </a:extLst>
            </p:cNvPr>
            <p:cNvSpPr txBox="1"/>
            <p:nvPr/>
          </p:nvSpPr>
          <p:spPr>
            <a:xfrm>
              <a:off x="2424691" y="883387"/>
              <a:ext cx="2611137" cy="870866"/>
            </a:xfrm>
            <a:prstGeom prst="rect">
              <a:avLst/>
            </a:prstGeom>
            <a:noFill/>
            <a:ln>
              <a:solidFill>
                <a:schemeClr val="tx1"/>
              </a:solidFill>
              <a:prstDash val="dash"/>
            </a:ln>
          </p:spPr>
          <p:txBody>
            <a:bodyPr wrap="square" rtlCol="0">
              <a:spAutoFit/>
            </a:bodyPr>
            <a:lstStyle/>
            <a:p>
              <a:endParaRPr lang="en-US" b="1" dirty="0"/>
            </a:p>
          </p:txBody>
        </p:sp>
        <p:sp>
          <p:nvSpPr>
            <p:cNvPr id="15" name="Rectangle 14">
              <a:extLst>
                <a:ext uri="{FF2B5EF4-FFF2-40B4-BE49-F238E27FC236}">
                  <a16:creationId xmlns:a16="http://schemas.microsoft.com/office/drawing/2014/main" id="{287A57F4-4BE3-4701-AC75-486CF045325A}"/>
                </a:ext>
              </a:extLst>
            </p:cNvPr>
            <p:cNvSpPr/>
            <p:nvPr/>
          </p:nvSpPr>
          <p:spPr>
            <a:xfrm>
              <a:off x="2584758" y="960483"/>
              <a:ext cx="1046357" cy="711487"/>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Facial Landmarks Extraction</a:t>
              </a:r>
            </a:p>
          </p:txBody>
        </p:sp>
        <p:cxnSp>
          <p:nvCxnSpPr>
            <p:cNvPr id="16" name="Straight Arrow Connector 15">
              <a:extLst>
                <a:ext uri="{FF2B5EF4-FFF2-40B4-BE49-F238E27FC236}">
                  <a16:creationId xmlns:a16="http://schemas.microsoft.com/office/drawing/2014/main" id="{7B1ECB6B-7E13-4C33-9B1C-1829BB2EEE45}"/>
                </a:ext>
              </a:extLst>
            </p:cNvPr>
            <p:cNvCxnSpPr/>
            <p:nvPr/>
          </p:nvCxnSpPr>
          <p:spPr>
            <a:xfrm>
              <a:off x="3650235" y="1286475"/>
              <a:ext cx="215351"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C14417A7-5ADC-4512-847C-6C7B7AF698F8}"/>
                </a:ext>
              </a:extLst>
            </p:cNvPr>
            <p:cNvSpPr/>
            <p:nvPr/>
          </p:nvSpPr>
          <p:spPr>
            <a:xfrm>
              <a:off x="3852853" y="955320"/>
              <a:ext cx="1046357" cy="711487"/>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Eye Aspect Ratio (EAR) Estimation</a:t>
              </a:r>
            </a:p>
          </p:txBody>
        </p:sp>
      </p:grpSp>
      <p:sp>
        <p:nvSpPr>
          <p:cNvPr id="18" name="TextBox 17">
            <a:extLst>
              <a:ext uri="{FF2B5EF4-FFF2-40B4-BE49-F238E27FC236}">
                <a16:creationId xmlns:a16="http://schemas.microsoft.com/office/drawing/2014/main" id="{0068036F-75EE-410A-833D-E5B9EAC205D2}"/>
              </a:ext>
            </a:extLst>
          </p:cNvPr>
          <p:cNvSpPr txBox="1"/>
          <p:nvPr/>
        </p:nvSpPr>
        <p:spPr>
          <a:xfrm>
            <a:off x="2865075" y="1176925"/>
            <a:ext cx="1594796" cy="338554"/>
          </a:xfrm>
          <a:prstGeom prst="rect">
            <a:avLst/>
          </a:prstGeom>
          <a:noFill/>
        </p:spPr>
        <p:txBody>
          <a:bodyPr wrap="square" rtlCol="0">
            <a:spAutoFit/>
          </a:bodyPr>
          <a:lstStyle/>
          <a:p>
            <a:pPr algn="ctr"/>
            <a:r>
              <a:rPr lang="en-US" sz="1600" b="1" dirty="0">
                <a:solidFill>
                  <a:schemeClr val="tx2"/>
                </a:solidFill>
                <a:latin typeface="Tw Cen MT (Body)"/>
              </a:rPr>
              <a:t>Blink Detection</a:t>
            </a:r>
          </a:p>
        </p:txBody>
      </p:sp>
      <p:grpSp>
        <p:nvGrpSpPr>
          <p:cNvPr id="19" name="Group 18">
            <a:extLst>
              <a:ext uri="{FF2B5EF4-FFF2-40B4-BE49-F238E27FC236}">
                <a16:creationId xmlns:a16="http://schemas.microsoft.com/office/drawing/2014/main" id="{6D5E4D69-FC64-49BC-9169-0CDAE08FE49A}"/>
              </a:ext>
            </a:extLst>
          </p:cNvPr>
          <p:cNvGrpSpPr/>
          <p:nvPr/>
        </p:nvGrpSpPr>
        <p:grpSpPr>
          <a:xfrm>
            <a:off x="7457572" y="1105152"/>
            <a:ext cx="3822966" cy="1697070"/>
            <a:chOff x="5589018" y="432029"/>
            <a:chExt cx="3822966" cy="1697070"/>
          </a:xfrm>
        </p:grpSpPr>
        <p:sp>
          <p:nvSpPr>
            <p:cNvPr id="20" name="TextBox 19">
              <a:extLst>
                <a:ext uri="{FF2B5EF4-FFF2-40B4-BE49-F238E27FC236}">
                  <a16:creationId xmlns:a16="http://schemas.microsoft.com/office/drawing/2014/main" id="{F8E0EC6A-2D2F-4520-A518-C5B12AFC31A0}"/>
                </a:ext>
              </a:extLst>
            </p:cNvPr>
            <p:cNvSpPr txBox="1"/>
            <p:nvPr/>
          </p:nvSpPr>
          <p:spPr>
            <a:xfrm>
              <a:off x="5589018" y="432029"/>
              <a:ext cx="3822966" cy="1697070"/>
            </a:xfrm>
            <a:prstGeom prst="rect">
              <a:avLst/>
            </a:prstGeom>
            <a:noFill/>
            <a:ln>
              <a:solidFill>
                <a:schemeClr val="tx1"/>
              </a:solidFill>
              <a:prstDash val="dash"/>
            </a:ln>
          </p:spPr>
          <p:txBody>
            <a:bodyPr wrap="square" rtlCol="0">
              <a:spAutoFit/>
            </a:bodyPr>
            <a:lstStyle/>
            <a:p>
              <a:endParaRPr lang="en-US" b="1" dirty="0"/>
            </a:p>
          </p:txBody>
        </p:sp>
        <p:sp>
          <p:nvSpPr>
            <p:cNvPr id="21" name="Rectangle 20">
              <a:extLst>
                <a:ext uri="{FF2B5EF4-FFF2-40B4-BE49-F238E27FC236}">
                  <a16:creationId xmlns:a16="http://schemas.microsoft.com/office/drawing/2014/main" id="{1F3A21D2-8B3D-4506-B1A3-AADF039F2472}"/>
                </a:ext>
              </a:extLst>
            </p:cNvPr>
            <p:cNvSpPr/>
            <p:nvPr/>
          </p:nvSpPr>
          <p:spPr>
            <a:xfrm>
              <a:off x="5728299" y="878528"/>
              <a:ext cx="1266092" cy="782636"/>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Hand Segmentation</a:t>
              </a:r>
            </a:p>
          </p:txBody>
        </p:sp>
        <p:sp>
          <p:nvSpPr>
            <p:cNvPr id="22" name="Flowchart: Manual Operation 21">
              <a:extLst>
                <a:ext uri="{FF2B5EF4-FFF2-40B4-BE49-F238E27FC236}">
                  <a16:creationId xmlns:a16="http://schemas.microsoft.com/office/drawing/2014/main" id="{0B108F70-8A7C-4A6A-A176-93F5F7B45D22}"/>
                </a:ext>
              </a:extLst>
            </p:cNvPr>
            <p:cNvSpPr/>
            <p:nvPr/>
          </p:nvSpPr>
          <p:spPr>
            <a:xfrm rot="16200000">
              <a:off x="7550273" y="464717"/>
              <a:ext cx="305029" cy="464275"/>
            </a:xfrm>
            <a:prstGeom prst="flowChartManualOperat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cxnSp>
          <p:nvCxnSpPr>
            <p:cNvPr id="23" name="Connector: Elbow 22">
              <a:extLst>
                <a:ext uri="{FF2B5EF4-FFF2-40B4-BE49-F238E27FC236}">
                  <a16:creationId xmlns:a16="http://schemas.microsoft.com/office/drawing/2014/main" id="{6CEA356F-1613-4F91-A4E4-BA47B4B79A72}"/>
                </a:ext>
              </a:extLst>
            </p:cNvPr>
            <p:cNvCxnSpPr>
              <a:cxnSpLocks/>
            </p:cNvCxnSpPr>
            <p:nvPr/>
          </p:nvCxnSpPr>
          <p:spPr>
            <a:xfrm flipV="1">
              <a:off x="6999523" y="693566"/>
              <a:ext cx="464276" cy="31166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1644063A-A02D-4519-BC38-AF54E7F9C922}"/>
                </a:ext>
              </a:extLst>
            </p:cNvPr>
            <p:cNvCxnSpPr>
              <a:cxnSpLocks/>
            </p:cNvCxnSpPr>
            <p:nvPr/>
          </p:nvCxnSpPr>
          <p:spPr>
            <a:xfrm>
              <a:off x="7024922" y="1526721"/>
              <a:ext cx="457041" cy="3040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D571F81-1FAC-4297-B282-C83F892B89EA}"/>
                </a:ext>
              </a:extLst>
            </p:cNvPr>
            <p:cNvCxnSpPr>
              <a:cxnSpLocks/>
            </p:cNvCxnSpPr>
            <p:nvPr/>
          </p:nvCxnSpPr>
          <p:spPr>
            <a:xfrm flipV="1">
              <a:off x="6992899" y="1081483"/>
              <a:ext cx="464276" cy="13217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7199BB87-4176-4B6C-B881-DE99217C50B1}"/>
                </a:ext>
              </a:extLst>
            </p:cNvPr>
            <p:cNvCxnSpPr>
              <a:cxnSpLocks/>
            </p:cNvCxnSpPr>
            <p:nvPr/>
          </p:nvCxnSpPr>
          <p:spPr>
            <a:xfrm>
              <a:off x="6991794" y="1321958"/>
              <a:ext cx="457041" cy="11722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Flowchart: Manual Operation 26">
              <a:extLst>
                <a:ext uri="{FF2B5EF4-FFF2-40B4-BE49-F238E27FC236}">
                  <a16:creationId xmlns:a16="http://schemas.microsoft.com/office/drawing/2014/main" id="{63A8F6D0-3BCD-47E1-A688-71F9C0109203}"/>
                </a:ext>
              </a:extLst>
            </p:cNvPr>
            <p:cNvSpPr/>
            <p:nvPr/>
          </p:nvSpPr>
          <p:spPr>
            <a:xfrm rot="16200000">
              <a:off x="7561586" y="857285"/>
              <a:ext cx="305029" cy="464275"/>
            </a:xfrm>
            <a:prstGeom prst="flowChartManualOperat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28" name="Flowchart: Manual Operation 27">
              <a:extLst>
                <a:ext uri="{FF2B5EF4-FFF2-40B4-BE49-F238E27FC236}">
                  <a16:creationId xmlns:a16="http://schemas.microsoft.com/office/drawing/2014/main" id="{E9BC906B-CD06-401D-8AAC-60CCD85AA182}"/>
                </a:ext>
              </a:extLst>
            </p:cNvPr>
            <p:cNvSpPr/>
            <p:nvPr/>
          </p:nvSpPr>
          <p:spPr>
            <a:xfrm rot="16200000">
              <a:off x="7569114" y="1228916"/>
              <a:ext cx="305029" cy="464275"/>
            </a:xfrm>
            <a:prstGeom prst="flowChartManualOperat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29" name="Flowchart: Manual Operation 28">
              <a:extLst>
                <a:ext uri="{FF2B5EF4-FFF2-40B4-BE49-F238E27FC236}">
                  <a16:creationId xmlns:a16="http://schemas.microsoft.com/office/drawing/2014/main" id="{3AD73330-C12E-4CE4-98A9-37D1E852B70E}"/>
                </a:ext>
              </a:extLst>
            </p:cNvPr>
            <p:cNvSpPr/>
            <p:nvPr/>
          </p:nvSpPr>
          <p:spPr>
            <a:xfrm rot="16200000">
              <a:off x="7553634" y="1608987"/>
              <a:ext cx="305029" cy="464275"/>
            </a:xfrm>
            <a:prstGeom prst="flowChartManualOperat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E3D1A47F-1725-49C8-9B02-5C5C757BB641}"/>
                    </a:ext>
                  </a:extLst>
                </p:cNvPr>
                <p:cNvSpPr/>
                <p:nvPr/>
              </p:nvSpPr>
              <p:spPr>
                <a:xfrm>
                  <a:off x="8294041" y="556711"/>
                  <a:ext cx="864758" cy="1386488"/>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2400" b="1" i="1" smtClean="0">
                            <a:latin typeface="Cambria Math" panose="02040503050406030204" pitchFamily="18" charset="0"/>
                          </a:rPr>
                          <m:t>𝒇</m:t>
                        </m:r>
                        <m:d>
                          <m:dPr>
                            <m:ctrlPr>
                              <a:rPr lang="pt-BR" sz="2400" b="1" i="1" smtClean="0">
                                <a:latin typeface="Cambria Math" panose="02040503050406030204" pitchFamily="18" charset="0"/>
                              </a:rPr>
                            </m:ctrlPr>
                          </m:dPr>
                          <m:e>
                            <m:r>
                              <a:rPr lang="pt-BR" sz="2400" b="1" i="1" smtClean="0">
                                <a:latin typeface="Cambria Math" panose="02040503050406030204" pitchFamily="18" charset="0"/>
                              </a:rPr>
                              <m:t>𝒙</m:t>
                            </m:r>
                          </m:e>
                        </m:d>
                      </m:oMath>
                    </m:oMathPara>
                  </a14:m>
                  <a:endParaRPr lang="en-US" sz="1400" b="1" dirty="0"/>
                </a:p>
                <a:p>
                  <a:pPr algn="ctr"/>
                  <a:r>
                    <a:rPr lang="en-US" sz="1400" b="1" dirty="0">
                      <a:latin typeface="Times New Roman" panose="02020603050405020304" pitchFamily="18" charset="0"/>
                      <a:cs typeface="Times New Roman" panose="02020603050405020304" pitchFamily="18" charset="0"/>
                    </a:rPr>
                    <a:t>Scoring Function</a:t>
                  </a:r>
                </a:p>
              </p:txBody>
            </p:sp>
          </mc:Choice>
          <mc:Fallback xmlns="">
            <p:sp>
              <p:nvSpPr>
                <p:cNvPr id="46" name="Rectangle 45">
                  <a:extLst>
                    <a:ext uri="{FF2B5EF4-FFF2-40B4-BE49-F238E27FC236}">
                      <a16:creationId xmlns:a16="http://schemas.microsoft.com/office/drawing/2014/main" id="{4172AF35-FC3F-41DC-852B-54AE541DAB0F}"/>
                    </a:ext>
                  </a:extLst>
                </p:cNvPr>
                <p:cNvSpPr>
                  <a:spLocks noRot="1" noChangeAspect="1" noMove="1" noResize="1" noEditPoints="1" noAdjustHandles="1" noChangeArrowheads="1" noChangeShapeType="1" noTextEdit="1"/>
                </p:cNvSpPr>
                <p:nvPr/>
              </p:nvSpPr>
              <p:spPr>
                <a:xfrm>
                  <a:off x="8294041" y="556711"/>
                  <a:ext cx="864758" cy="1386488"/>
                </a:xfrm>
                <a:prstGeom prst="rect">
                  <a:avLst/>
                </a:prstGeom>
                <a:blipFill>
                  <a:blip r:embed="rId5"/>
                  <a:stretch>
                    <a:fillRect l="-1389" r="-1389"/>
                  </a:stretch>
                </a:blipFill>
                <a:ln>
                  <a:solidFill>
                    <a:schemeClr val="tx2"/>
                  </a:solidFill>
                </a:ln>
              </p:spPr>
              <p:txBody>
                <a:bodyPr/>
                <a:lstStyle/>
                <a:p>
                  <a:r>
                    <a:rPr lang="en-US">
                      <a:noFill/>
                    </a:rPr>
                    <a:t> </a:t>
                  </a:r>
                </a:p>
              </p:txBody>
            </p:sp>
          </mc:Fallback>
        </mc:AlternateContent>
        <p:cxnSp>
          <p:nvCxnSpPr>
            <p:cNvPr id="31" name="Straight Arrow Connector 30">
              <a:extLst>
                <a:ext uri="{FF2B5EF4-FFF2-40B4-BE49-F238E27FC236}">
                  <a16:creationId xmlns:a16="http://schemas.microsoft.com/office/drawing/2014/main" id="{C62BF529-C2C2-439C-8B42-8464C9FA898D}"/>
                </a:ext>
              </a:extLst>
            </p:cNvPr>
            <p:cNvCxnSpPr/>
            <p:nvPr/>
          </p:nvCxnSpPr>
          <p:spPr>
            <a:xfrm>
              <a:off x="7951105" y="696753"/>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49F0BEA-3E45-46FA-9B69-36A4EE47F82E}"/>
                </a:ext>
              </a:extLst>
            </p:cNvPr>
            <p:cNvCxnSpPr/>
            <p:nvPr/>
          </p:nvCxnSpPr>
          <p:spPr>
            <a:xfrm>
              <a:off x="7970985" y="1100943"/>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D83B1BA-2F69-4372-A805-2D8E9AE5F2DE}"/>
                </a:ext>
              </a:extLst>
            </p:cNvPr>
            <p:cNvCxnSpPr/>
            <p:nvPr/>
          </p:nvCxnSpPr>
          <p:spPr>
            <a:xfrm>
              <a:off x="7970985" y="1472007"/>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060717C-73DF-484F-88E8-DA3D7A687706}"/>
                </a:ext>
              </a:extLst>
            </p:cNvPr>
            <p:cNvCxnSpPr/>
            <p:nvPr/>
          </p:nvCxnSpPr>
          <p:spPr>
            <a:xfrm>
              <a:off x="7951109" y="1823188"/>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grpSp>
      <p:sp>
        <p:nvSpPr>
          <p:cNvPr id="35" name="Flowchart: Decision 34">
            <a:extLst>
              <a:ext uri="{FF2B5EF4-FFF2-40B4-BE49-F238E27FC236}">
                <a16:creationId xmlns:a16="http://schemas.microsoft.com/office/drawing/2014/main" id="{63CDF275-D097-44C6-9930-4A53A4382984}"/>
              </a:ext>
            </a:extLst>
          </p:cNvPr>
          <p:cNvSpPr/>
          <p:nvPr/>
        </p:nvSpPr>
        <p:spPr>
          <a:xfrm>
            <a:off x="5333707" y="1551651"/>
            <a:ext cx="1759942" cy="87475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Blink Detection?</a:t>
            </a:r>
          </a:p>
        </p:txBody>
      </p:sp>
      <p:cxnSp>
        <p:nvCxnSpPr>
          <p:cNvPr id="36" name="Straight Arrow Connector 35">
            <a:extLst>
              <a:ext uri="{FF2B5EF4-FFF2-40B4-BE49-F238E27FC236}">
                <a16:creationId xmlns:a16="http://schemas.microsoft.com/office/drawing/2014/main" id="{B45ECCE2-BFEB-4545-939B-0F80B3AB8396}"/>
              </a:ext>
            </a:extLst>
          </p:cNvPr>
          <p:cNvCxnSpPr/>
          <p:nvPr/>
        </p:nvCxnSpPr>
        <p:spPr>
          <a:xfrm>
            <a:off x="7079056" y="2001540"/>
            <a:ext cx="381509"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2D1336B-38FE-4571-BBEA-F415C90EA84E}"/>
              </a:ext>
            </a:extLst>
          </p:cNvPr>
          <p:cNvCxnSpPr>
            <a:cxnSpLocks/>
          </p:cNvCxnSpPr>
          <p:nvPr/>
        </p:nvCxnSpPr>
        <p:spPr>
          <a:xfrm>
            <a:off x="6190406" y="2423512"/>
            <a:ext cx="8378" cy="38610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34CFA6C-54D3-4999-8584-47DDAF7588C3}"/>
              </a:ext>
            </a:extLst>
          </p:cNvPr>
          <p:cNvCxnSpPr>
            <a:cxnSpLocks/>
          </p:cNvCxnSpPr>
          <p:nvPr/>
        </p:nvCxnSpPr>
        <p:spPr>
          <a:xfrm flipH="1">
            <a:off x="1994019" y="2793221"/>
            <a:ext cx="4223912" cy="17842"/>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635AB2E-F495-479D-A24E-EBC1AAE52C0B}"/>
              </a:ext>
            </a:extLst>
          </p:cNvPr>
          <p:cNvCxnSpPr/>
          <p:nvPr/>
        </p:nvCxnSpPr>
        <p:spPr>
          <a:xfrm flipV="1">
            <a:off x="1982674" y="1987849"/>
            <a:ext cx="0" cy="8234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0" name="Group 39">
            <a:extLst>
              <a:ext uri="{FF2B5EF4-FFF2-40B4-BE49-F238E27FC236}">
                <a16:creationId xmlns:a16="http://schemas.microsoft.com/office/drawing/2014/main" id="{C81017AA-B9CC-454C-BCB5-2DF4A1AFEE5E}"/>
              </a:ext>
            </a:extLst>
          </p:cNvPr>
          <p:cNvGrpSpPr/>
          <p:nvPr/>
        </p:nvGrpSpPr>
        <p:grpSpPr>
          <a:xfrm>
            <a:off x="8512948" y="3550192"/>
            <a:ext cx="2611137" cy="1053747"/>
            <a:chOff x="2437943" y="849878"/>
            <a:chExt cx="2611137" cy="957952"/>
          </a:xfrm>
        </p:grpSpPr>
        <p:sp>
          <p:nvSpPr>
            <p:cNvPr id="41" name="TextBox 40">
              <a:extLst>
                <a:ext uri="{FF2B5EF4-FFF2-40B4-BE49-F238E27FC236}">
                  <a16:creationId xmlns:a16="http://schemas.microsoft.com/office/drawing/2014/main" id="{FBE8E5DF-3DF6-4774-BF19-6986BE79D460}"/>
                </a:ext>
              </a:extLst>
            </p:cNvPr>
            <p:cNvSpPr txBox="1"/>
            <p:nvPr/>
          </p:nvSpPr>
          <p:spPr>
            <a:xfrm>
              <a:off x="2437943" y="849878"/>
              <a:ext cx="2611137" cy="957952"/>
            </a:xfrm>
            <a:prstGeom prst="rect">
              <a:avLst/>
            </a:prstGeom>
            <a:noFill/>
            <a:ln>
              <a:solidFill>
                <a:schemeClr val="tx1"/>
              </a:solidFill>
              <a:prstDash val="dash"/>
            </a:ln>
          </p:spPr>
          <p:txBody>
            <a:bodyPr wrap="square" rtlCol="0">
              <a:spAutoFit/>
            </a:bodyPr>
            <a:lstStyle/>
            <a:p>
              <a:endParaRPr lang="en-US" b="1" dirty="0"/>
            </a:p>
          </p:txBody>
        </p:sp>
        <p:sp>
          <p:nvSpPr>
            <p:cNvPr id="42" name="Rectangle 41">
              <a:extLst>
                <a:ext uri="{FF2B5EF4-FFF2-40B4-BE49-F238E27FC236}">
                  <a16:creationId xmlns:a16="http://schemas.microsoft.com/office/drawing/2014/main" id="{CF0ACCD5-5649-472B-9183-EAA322CDBA71}"/>
                </a:ext>
              </a:extLst>
            </p:cNvPr>
            <p:cNvSpPr/>
            <p:nvPr/>
          </p:nvSpPr>
          <p:spPr>
            <a:xfrm>
              <a:off x="2519188" y="960483"/>
              <a:ext cx="1150993" cy="711488"/>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Head Orientation Estimation</a:t>
              </a:r>
            </a:p>
          </p:txBody>
        </p:sp>
        <p:cxnSp>
          <p:nvCxnSpPr>
            <p:cNvPr id="43" name="Straight Arrow Connector 42">
              <a:extLst>
                <a:ext uri="{FF2B5EF4-FFF2-40B4-BE49-F238E27FC236}">
                  <a16:creationId xmlns:a16="http://schemas.microsoft.com/office/drawing/2014/main" id="{783B79F0-83F6-4564-BAA0-577839A64BA0}"/>
                </a:ext>
              </a:extLst>
            </p:cNvPr>
            <p:cNvCxnSpPr>
              <a:cxnSpLocks/>
            </p:cNvCxnSpPr>
            <p:nvPr/>
          </p:nvCxnSpPr>
          <p:spPr>
            <a:xfrm flipH="1">
              <a:off x="3682022" y="1312979"/>
              <a:ext cx="14919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45B795D3-77D9-4BA7-928C-59BA497ECF94}"/>
                </a:ext>
              </a:extLst>
            </p:cNvPr>
            <p:cNvSpPr/>
            <p:nvPr/>
          </p:nvSpPr>
          <p:spPr>
            <a:xfrm>
              <a:off x="3800535" y="955320"/>
              <a:ext cx="1150993" cy="711487"/>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Facial Landmarks Extraction</a:t>
              </a:r>
            </a:p>
          </p:txBody>
        </p:sp>
      </p:grpSp>
      <p:sp>
        <p:nvSpPr>
          <p:cNvPr id="45" name="Flowchart: Decision 44">
            <a:extLst>
              <a:ext uri="{FF2B5EF4-FFF2-40B4-BE49-F238E27FC236}">
                <a16:creationId xmlns:a16="http://schemas.microsoft.com/office/drawing/2014/main" id="{1106682F-6C42-48F6-8C79-70EF2F4255F2}"/>
              </a:ext>
            </a:extLst>
          </p:cNvPr>
          <p:cNvSpPr/>
          <p:nvPr/>
        </p:nvSpPr>
        <p:spPr>
          <a:xfrm>
            <a:off x="6334244" y="3612363"/>
            <a:ext cx="1759942" cy="874750"/>
          </a:xfrm>
          <a:prstGeom prst="flowChartDecisi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Head nodded yes or no?</a:t>
            </a:r>
          </a:p>
        </p:txBody>
      </p:sp>
      <p:cxnSp>
        <p:nvCxnSpPr>
          <p:cNvPr id="46" name="Straight Arrow Connector 45">
            <a:extLst>
              <a:ext uri="{FF2B5EF4-FFF2-40B4-BE49-F238E27FC236}">
                <a16:creationId xmlns:a16="http://schemas.microsoft.com/office/drawing/2014/main" id="{63333B8E-7942-4346-832B-AE3A72E723EA}"/>
              </a:ext>
            </a:extLst>
          </p:cNvPr>
          <p:cNvCxnSpPr>
            <a:cxnSpLocks/>
          </p:cNvCxnSpPr>
          <p:nvPr/>
        </p:nvCxnSpPr>
        <p:spPr>
          <a:xfrm flipH="1">
            <a:off x="8098158" y="4048999"/>
            <a:ext cx="404425"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44300FC-C810-407F-9FC2-01F1F64BD905}"/>
              </a:ext>
            </a:extLst>
          </p:cNvPr>
          <p:cNvCxnSpPr/>
          <p:nvPr/>
        </p:nvCxnSpPr>
        <p:spPr>
          <a:xfrm flipV="1">
            <a:off x="7210667" y="2001448"/>
            <a:ext cx="0" cy="1604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569CF49-3C6E-4FB4-9DF7-2FAD4B649CAA}"/>
              </a:ext>
            </a:extLst>
          </p:cNvPr>
          <p:cNvCxnSpPr>
            <a:cxnSpLocks/>
          </p:cNvCxnSpPr>
          <p:nvPr/>
        </p:nvCxnSpPr>
        <p:spPr>
          <a:xfrm flipH="1">
            <a:off x="968883" y="4058802"/>
            <a:ext cx="54077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A1B2F075-2286-45C2-9BA1-7E5D3EF3A9D5}"/>
              </a:ext>
            </a:extLst>
          </p:cNvPr>
          <p:cNvCxnSpPr/>
          <p:nvPr/>
        </p:nvCxnSpPr>
        <p:spPr>
          <a:xfrm flipV="1">
            <a:off x="982135" y="2452026"/>
            <a:ext cx="0" cy="16046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B383C028-7454-490D-BB2C-E80A65093BB3}"/>
              </a:ext>
            </a:extLst>
          </p:cNvPr>
          <p:cNvSpPr txBox="1"/>
          <p:nvPr/>
        </p:nvSpPr>
        <p:spPr>
          <a:xfrm>
            <a:off x="7009525" y="1759659"/>
            <a:ext cx="503583" cy="276999"/>
          </a:xfrm>
          <a:prstGeom prst="rect">
            <a:avLst/>
          </a:prstGeom>
          <a:noFill/>
        </p:spPr>
        <p:txBody>
          <a:bodyPr wrap="square" rtlCol="0">
            <a:spAutoFit/>
          </a:bodyPr>
          <a:lstStyle/>
          <a:p>
            <a:r>
              <a:rPr lang="en-US" sz="1200" b="1" dirty="0"/>
              <a:t>Yes</a:t>
            </a:r>
          </a:p>
        </p:txBody>
      </p:sp>
      <p:sp>
        <p:nvSpPr>
          <p:cNvPr id="51" name="TextBox 50">
            <a:extLst>
              <a:ext uri="{FF2B5EF4-FFF2-40B4-BE49-F238E27FC236}">
                <a16:creationId xmlns:a16="http://schemas.microsoft.com/office/drawing/2014/main" id="{6CA00B56-78A7-40A6-AEFF-BD2EE62CFF35}"/>
              </a:ext>
            </a:extLst>
          </p:cNvPr>
          <p:cNvSpPr txBox="1"/>
          <p:nvPr/>
        </p:nvSpPr>
        <p:spPr>
          <a:xfrm>
            <a:off x="5743942" y="3780616"/>
            <a:ext cx="503583" cy="276999"/>
          </a:xfrm>
          <a:prstGeom prst="rect">
            <a:avLst/>
          </a:prstGeom>
          <a:noFill/>
        </p:spPr>
        <p:txBody>
          <a:bodyPr wrap="square" rtlCol="0">
            <a:spAutoFit/>
          </a:bodyPr>
          <a:lstStyle/>
          <a:p>
            <a:r>
              <a:rPr lang="en-US" sz="1200" b="1" dirty="0"/>
              <a:t>Yes</a:t>
            </a:r>
          </a:p>
        </p:txBody>
      </p:sp>
      <p:sp>
        <p:nvSpPr>
          <p:cNvPr id="52" name="TextBox 51">
            <a:extLst>
              <a:ext uri="{FF2B5EF4-FFF2-40B4-BE49-F238E27FC236}">
                <a16:creationId xmlns:a16="http://schemas.microsoft.com/office/drawing/2014/main" id="{77EF418A-A8A0-40EE-BDA5-14B4E58635D2}"/>
              </a:ext>
            </a:extLst>
          </p:cNvPr>
          <p:cNvSpPr txBox="1"/>
          <p:nvPr/>
        </p:nvSpPr>
        <p:spPr>
          <a:xfrm>
            <a:off x="6234272" y="2508406"/>
            <a:ext cx="503583" cy="276999"/>
          </a:xfrm>
          <a:prstGeom prst="rect">
            <a:avLst/>
          </a:prstGeom>
          <a:noFill/>
        </p:spPr>
        <p:txBody>
          <a:bodyPr wrap="square" rtlCol="0">
            <a:spAutoFit/>
          </a:bodyPr>
          <a:lstStyle/>
          <a:p>
            <a:r>
              <a:rPr lang="en-US" sz="1200" b="1" dirty="0"/>
              <a:t>No</a:t>
            </a:r>
          </a:p>
        </p:txBody>
      </p:sp>
      <p:sp>
        <p:nvSpPr>
          <p:cNvPr id="53" name="TextBox 52">
            <a:extLst>
              <a:ext uri="{FF2B5EF4-FFF2-40B4-BE49-F238E27FC236}">
                <a16:creationId xmlns:a16="http://schemas.microsoft.com/office/drawing/2014/main" id="{26B60053-6D10-4623-BA5C-646521365A29}"/>
              </a:ext>
            </a:extLst>
          </p:cNvPr>
          <p:cNvSpPr txBox="1"/>
          <p:nvPr/>
        </p:nvSpPr>
        <p:spPr>
          <a:xfrm>
            <a:off x="7201681" y="3144510"/>
            <a:ext cx="503583" cy="276999"/>
          </a:xfrm>
          <a:prstGeom prst="rect">
            <a:avLst/>
          </a:prstGeom>
          <a:noFill/>
        </p:spPr>
        <p:txBody>
          <a:bodyPr wrap="square" rtlCol="0">
            <a:spAutoFit/>
          </a:bodyPr>
          <a:lstStyle/>
          <a:p>
            <a:r>
              <a:rPr lang="en-US" sz="1200" b="1" dirty="0"/>
              <a:t>No</a:t>
            </a:r>
          </a:p>
        </p:txBody>
      </p:sp>
      <p:sp>
        <p:nvSpPr>
          <p:cNvPr id="54" name="TextBox 53">
            <a:extLst>
              <a:ext uri="{FF2B5EF4-FFF2-40B4-BE49-F238E27FC236}">
                <a16:creationId xmlns:a16="http://schemas.microsoft.com/office/drawing/2014/main" id="{A83A8116-990A-4246-9FF7-ED3400CDBDFF}"/>
              </a:ext>
            </a:extLst>
          </p:cNvPr>
          <p:cNvSpPr txBox="1"/>
          <p:nvPr/>
        </p:nvSpPr>
        <p:spPr>
          <a:xfrm>
            <a:off x="8315595" y="732575"/>
            <a:ext cx="2435798" cy="338554"/>
          </a:xfrm>
          <a:prstGeom prst="rect">
            <a:avLst/>
          </a:prstGeom>
          <a:noFill/>
        </p:spPr>
        <p:txBody>
          <a:bodyPr wrap="square" rtlCol="0">
            <a:spAutoFit/>
          </a:bodyPr>
          <a:lstStyle/>
          <a:p>
            <a:pPr algn="ctr"/>
            <a:r>
              <a:rPr lang="en-US" sz="1600" b="1" dirty="0">
                <a:solidFill>
                  <a:schemeClr val="tx2"/>
                </a:solidFill>
                <a:latin typeface="Tw Cen MT (Body)"/>
              </a:rPr>
              <a:t>Hand Gesture Recognition</a:t>
            </a:r>
          </a:p>
        </p:txBody>
      </p:sp>
      <p:cxnSp>
        <p:nvCxnSpPr>
          <p:cNvPr id="55" name="Straight Connector 54">
            <a:extLst>
              <a:ext uri="{FF2B5EF4-FFF2-40B4-BE49-F238E27FC236}">
                <a16:creationId xmlns:a16="http://schemas.microsoft.com/office/drawing/2014/main" id="{4F772449-70A1-471C-8DEE-C77A2C7F3C02}"/>
              </a:ext>
            </a:extLst>
          </p:cNvPr>
          <p:cNvCxnSpPr>
            <a:cxnSpLocks/>
          </p:cNvCxnSpPr>
          <p:nvPr/>
        </p:nvCxnSpPr>
        <p:spPr>
          <a:xfrm flipH="1">
            <a:off x="11287714" y="1985925"/>
            <a:ext cx="351146" cy="241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C077F32-C29B-48FD-A840-36F424BF8560}"/>
              </a:ext>
            </a:extLst>
          </p:cNvPr>
          <p:cNvCxnSpPr/>
          <p:nvPr/>
        </p:nvCxnSpPr>
        <p:spPr>
          <a:xfrm>
            <a:off x="11638860" y="1988336"/>
            <a:ext cx="0" cy="206829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6F02EBF4-0A53-4F19-80E1-ACC152EE30F4}"/>
              </a:ext>
            </a:extLst>
          </p:cNvPr>
          <p:cNvCxnSpPr>
            <a:cxnSpLocks/>
          </p:cNvCxnSpPr>
          <p:nvPr/>
        </p:nvCxnSpPr>
        <p:spPr>
          <a:xfrm flipH="1">
            <a:off x="11119094" y="4053448"/>
            <a:ext cx="515068"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42016528-61F2-476A-9915-B851DED10497}"/>
              </a:ext>
            </a:extLst>
          </p:cNvPr>
          <p:cNvSpPr txBox="1"/>
          <p:nvPr/>
        </p:nvSpPr>
        <p:spPr>
          <a:xfrm>
            <a:off x="8560759" y="3270367"/>
            <a:ext cx="2435798" cy="338554"/>
          </a:xfrm>
          <a:prstGeom prst="rect">
            <a:avLst/>
          </a:prstGeom>
          <a:noFill/>
        </p:spPr>
        <p:txBody>
          <a:bodyPr wrap="square" rtlCol="0">
            <a:spAutoFit/>
          </a:bodyPr>
          <a:lstStyle/>
          <a:p>
            <a:pPr algn="ctr"/>
            <a:r>
              <a:rPr lang="en-US" sz="1600" b="1" dirty="0">
                <a:solidFill>
                  <a:schemeClr val="tx2"/>
                </a:solidFill>
                <a:latin typeface="Tw Cen MT (Body)"/>
              </a:rPr>
              <a:t>Head Pose Estimation</a:t>
            </a:r>
          </a:p>
        </p:txBody>
      </p:sp>
      <p:sp>
        <p:nvSpPr>
          <p:cNvPr id="59" name="Rectangle 58">
            <a:extLst>
              <a:ext uri="{FF2B5EF4-FFF2-40B4-BE49-F238E27FC236}">
                <a16:creationId xmlns:a16="http://schemas.microsoft.com/office/drawing/2014/main" id="{3ADFF033-F0EA-4EA3-B3B1-6B990F8B261A}"/>
              </a:ext>
            </a:extLst>
          </p:cNvPr>
          <p:cNvSpPr/>
          <p:nvPr/>
        </p:nvSpPr>
        <p:spPr>
          <a:xfrm>
            <a:off x="820145" y="4993440"/>
            <a:ext cx="1400665" cy="923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Real-time Face Detection</a:t>
            </a:r>
          </a:p>
        </p:txBody>
      </p:sp>
      <p:sp>
        <p:nvSpPr>
          <p:cNvPr id="60" name="Rectangle 59">
            <a:extLst>
              <a:ext uri="{FF2B5EF4-FFF2-40B4-BE49-F238E27FC236}">
                <a16:creationId xmlns:a16="http://schemas.microsoft.com/office/drawing/2014/main" id="{148965FC-C365-4FFC-859F-670159575518}"/>
              </a:ext>
            </a:extLst>
          </p:cNvPr>
          <p:cNvSpPr/>
          <p:nvPr/>
        </p:nvSpPr>
        <p:spPr>
          <a:xfrm>
            <a:off x="2448534" y="4993440"/>
            <a:ext cx="1400665" cy="923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Dynamic skin color extraction from face</a:t>
            </a:r>
          </a:p>
        </p:txBody>
      </p:sp>
      <p:sp>
        <p:nvSpPr>
          <p:cNvPr id="61" name="Rectangle 60">
            <a:extLst>
              <a:ext uri="{FF2B5EF4-FFF2-40B4-BE49-F238E27FC236}">
                <a16:creationId xmlns:a16="http://schemas.microsoft.com/office/drawing/2014/main" id="{04D88755-95D9-4165-8FA7-E5887B6D06D2}"/>
              </a:ext>
            </a:extLst>
          </p:cNvPr>
          <p:cNvSpPr/>
          <p:nvPr/>
        </p:nvSpPr>
        <p:spPr>
          <a:xfrm>
            <a:off x="4084439" y="4993440"/>
            <a:ext cx="1400665" cy="923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Adaptive binarization</a:t>
            </a:r>
          </a:p>
        </p:txBody>
      </p:sp>
      <p:sp>
        <p:nvSpPr>
          <p:cNvPr id="62" name="Rectangle 61">
            <a:extLst>
              <a:ext uri="{FF2B5EF4-FFF2-40B4-BE49-F238E27FC236}">
                <a16:creationId xmlns:a16="http://schemas.microsoft.com/office/drawing/2014/main" id="{7BADCB4C-0865-401E-B11C-883A0523B587}"/>
              </a:ext>
            </a:extLst>
          </p:cNvPr>
          <p:cNvSpPr/>
          <p:nvPr/>
        </p:nvSpPr>
        <p:spPr>
          <a:xfrm>
            <a:off x="5754210" y="4993440"/>
            <a:ext cx="1400665" cy="9230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rPr>
              <a:t>Hand Localization with Convex hull</a:t>
            </a:r>
          </a:p>
        </p:txBody>
      </p:sp>
      <p:sp>
        <p:nvSpPr>
          <p:cNvPr id="63" name="TextBox 62">
            <a:extLst>
              <a:ext uri="{FF2B5EF4-FFF2-40B4-BE49-F238E27FC236}">
                <a16:creationId xmlns:a16="http://schemas.microsoft.com/office/drawing/2014/main" id="{3917E566-E8C4-4C49-878B-202AFBFB3D9C}"/>
              </a:ext>
            </a:extLst>
          </p:cNvPr>
          <p:cNvSpPr txBox="1"/>
          <p:nvPr/>
        </p:nvSpPr>
        <p:spPr>
          <a:xfrm>
            <a:off x="627877" y="4881293"/>
            <a:ext cx="6687323" cy="1159122"/>
          </a:xfrm>
          <a:prstGeom prst="rect">
            <a:avLst/>
          </a:prstGeom>
          <a:noFill/>
          <a:ln>
            <a:solidFill>
              <a:schemeClr val="tx1"/>
            </a:solidFill>
            <a:prstDash val="dash"/>
          </a:ln>
        </p:spPr>
        <p:txBody>
          <a:bodyPr wrap="square" rtlCol="0">
            <a:spAutoFit/>
          </a:bodyPr>
          <a:lstStyle/>
          <a:p>
            <a:endParaRPr lang="en-US" b="1" dirty="0"/>
          </a:p>
        </p:txBody>
      </p:sp>
      <p:sp>
        <p:nvSpPr>
          <p:cNvPr id="64" name="TextBox 63">
            <a:extLst>
              <a:ext uri="{FF2B5EF4-FFF2-40B4-BE49-F238E27FC236}">
                <a16:creationId xmlns:a16="http://schemas.microsoft.com/office/drawing/2014/main" id="{C1880A1D-C2E8-49D9-AB2C-38E663D28BAE}"/>
              </a:ext>
            </a:extLst>
          </p:cNvPr>
          <p:cNvSpPr txBox="1"/>
          <p:nvPr/>
        </p:nvSpPr>
        <p:spPr>
          <a:xfrm>
            <a:off x="2610527" y="4447750"/>
            <a:ext cx="2630416" cy="338554"/>
          </a:xfrm>
          <a:prstGeom prst="rect">
            <a:avLst/>
          </a:prstGeom>
          <a:noFill/>
        </p:spPr>
        <p:txBody>
          <a:bodyPr wrap="square" rtlCol="0">
            <a:spAutoFit/>
          </a:bodyPr>
          <a:lstStyle/>
          <a:p>
            <a:pPr algn="ctr"/>
            <a:r>
              <a:rPr lang="en-US" sz="1600" b="1" dirty="0">
                <a:solidFill>
                  <a:schemeClr val="tx2"/>
                </a:solidFill>
                <a:latin typeface="Tw Cen MT (Body)"/>
              </a:rPr>
              <a:t>Hand Segmentation Pipeline</a:t>
            </a:r>
          </a:p>
        </p:txBody>
      </p:sp>
      <p:cxnSp>
        <p:nvCxnSpPr>
          <p:cNvPr id="65" name="Straight Arrow Connector 64">
            <a:extLst>
              <a:ext uri="{FF2B5EF4-FFF2-40B4-BE49-F238E27FC236}">
                <a16:creationId xmlns:a16="http://schemas.microsoft.com/office/drawing/2014/main" id="{390C42E5-0A20-4EF2-91A9-CCA84D2EB55C}"/>
              </a:ext>
            </a:extLst>
          </p:cNvPr>
          <p:cNvCxnSpPr/>
          <p:nvPr/>
        </p:nvCxnSpPr>
        <p:spPr>
          <a:xfrm>
            <a:off x="2234734" y="5456114"/>
            <a:ext cx="23688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CEBF750-C0E3-4ED7-B504-1F44E1E6E46D}"/>
              </a:ext>
            </a:extLst>
          </p:cNvPr>
          <p:cNvCxnSpPr/>
          <p:nvPr/>
        </p:nvCxnSpPr>
        <p:spPr>
          <a:xfrm>
            <a:off x="3858123" y="5475994"/>
            <a:ext cx="23688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CD23A31-75E6-4779-A84B-BE5F2D576DF5}"/>
              </a:ext>
            </a:extLst>
          </p:cNvPr>
          <p:cNvCxnSpPr/>
          <p:nvPr/>
        </p:nvCxnSpPr>
        <p:spPr>
          <a:xfrm>
            <a:off x="5514648" y="5462742"/>
            <a:ext cx="23688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821B9865-72CD-46E1-A4F8-36BCAD31197A}"/>
              </a:ext>
            </a:extLst>
          </p:cNvPr>
          <p:cNvSpPr txBox="1"/>
          <p:nvPr/>
        </p:nvSpPr>
        <p:spPr>
          <a:xfrm>
            <a:off x="9309154" y="1216506"/>
            <a:ext cx="60821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CNN</a:t>
            </a:r>
          </a:p>
        </p:txBody>
      </p:sp>
      <p:sp>
        <p:nvSpPr>
          <p:cNvPr id="69" name="TextBox 68">
            <a:extLst>
              <a:ext uri="{FF2B5EF4-FFF2-40B4-BE49-F238E27FC236}">
                <a16:creationId xmlns:a16="http://schemas.microsoft.com/office/drawing/2014/main" id="{36FB36B3-DB60-4D00-B7F6-DCC158E6EEB3}"/>
              </a:ext>
            </a:extLst>
          </p:cNvPr>
          <p:cNvSpPr txBox="1"/>
          <p:nvPr/>
        </p:nvSpPr>
        <p:spPr>
          <a:xfrm>
            <a:off x="9315782" y="1607446"/>
            <a:ext cx="60821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CNN</a:t>
            </a:r>
          </a:p>
        </p:txBody>
      </p:sp>
      <p:sp>
        <p:nvSpPr>
          <p:cNvPr id="70" name="TextBox 69">
            <a:extLst>
              <a:ext uri="{FF2B5EF4-FFF2-40B4-BE49-F238E27FC236}">
                <a16:creationId xmlns:a16="http://schemas.microsoft.com/office/drawing/2014/main" id="{1A9CAA06-4960-4E14-BAF9-9B4BB992D606}"/>
              </a:ext>
            </a:extLst>
          </p:cNvPr>
          <p:cNvSpPr txBox="1"/>
          <p:nvPr/>
        </p:nvSpPr>
        <p:spPr>
          <a:xfrm>
            <a:off x="9302530" y="1991241"/>
            <a:ext cx="60821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CNN</a:t>
            </a:r>
          </a:p>
        </p:txBody>
      </p:sp>
      <p:sp>
        <p:nvSpPr>
          <p:cNvPr id="71" name="TextBox 70">
            <a:extLst>
              <a:ext uri="{FF2B5EF4-FFF2-40B4-BE49-F238E27FC236}">
                <a16:creationId xmlns:a16="http://schemas.microsoft.com/office/drawing/2014/main" id="{7C6F374E-625C-47B1-BEE3-B5DD157F2C0C}"/>
              </a:ext>
            </a:extLst>
          </p:cNvPr>
          <p:cNvSpPr txBox="1"/>
          <p:nvPr/>
        </p:nvSpPr>
        <p:spPr>
          <a:xfrm>
            <a:off x="9302530" y="2349565"/>
            <a:ext cx="608213"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CNN</a:t>
            </a:r>
          </a:p>
        </p:txBody>
      </p:sp>
    </p:spTree>
    <p:extLst>
      <p:ext uri="{BB962C8B-B14F-4D97-AF65-F5344CB8AC3E}">
        <p14:creationId xmlns:p14="http://schemas.microsoft.com/office/powerpoint/2010/main" val="3914077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230"/>
            <a:ext cx="10515600" cy="1325563"/>
          </a:xfrm>
        </p:spPr>
        <p:txBody>
          <a:bodyPr/>
          <a:lstStyle/>
          <a:p>
            <a:r>
              <a:rPr lang="en-US" dirty="0"/>
              <a:t>Facial Landmarking</a:t>
            </a:r>
          </a:p>
        </p:txBody>
      </p:sp>
      <p:pic>
        <p:nvPicPr>
          <p:cNvPr id="4" name="Picture 3" descr="A picture containing wall, person, looking&#10;&#10;Description generated with high confidence">
            <a:extLst>
              <a:ext uri="{FF2B5EF4-FFF2-40B4-BE49-F238E27FC236}">
                <a16:creationId xmlns:a16="http://schemas.microsoft.com/office/drawing/2014/main" id="{E26FBDF6-E47C-426F-9DD5-D31878696B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9295" y="3722609"/>
            <a:ext cx="2505435" cy="2644055"/>
          </a:xfrm>
          <a:prstGeom prst="rect">
            <a:avLst/>
          </a:prstGeom>
        </p:spPr>
      </p:pic>
      <p:pic>
        <p:nvPicPr>
          <p:cNvPr id="6" name="Picture 5" descr="A close up of a piece of paper&#10;&#10;Description generated with high confidence">
            <a:extLst>
              <a:ext uri="{FF2B5EF4-FFF2-40B4-BE49-F238E27FC236}">
                <a16:creationId xmlns:a16="http://schemas.microsoft.com/office/drawing/2014/main" id="{E7346539-7244-4CA9-AFA0-DF7A1CE02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9073" y="3842794"/>
            <a:ext cx="2982115" cy="2403686"/>
          </a:xfrm>
          <a:prstGeom prst="rect">
            <a:avLst/>
          </a:prstGeom>
        </p:spPr>
      </p:pic>
      <p:sp>
        <p:nvSpPr>
          <p:cNvPr id="7" name="Content Placeholder 8">
            <a:extLst>
              <a:ext uri="{FF2B5EF4-FFF2-40B4-BE49-F238E27FC236}">
                <a16:creationId xmlns:a16="http://schemas.microsoft.com/office/drawing/2014/main" id="{1BB490BB-AD03-4AD0-8852-ABDF8DA9C9F5}"/>
              </a:ext>
            </a:extLst>
          </p:cNvPr>
          <p:cNvSpPr>
            <a:spLocks noGrp="1"/>
          </p:cNvSpPr>
          <p:nvPr>
            <p:ph idx="1"/>
          </p:nvPr>
        </p:nvSpPr>
        <p:spPr>
          <a:xfrm>
            <a:off x="838200" y="1041916"/>
            <a:ext cx="10103069" cy="5816084"/>
          </a:xfrm>
        </p:spPr>
        <p:txBody>
          <a:bodyPr>
            <a:normAutofit/>
          </a:bodyPr>
          <a:lstStyle/>
          <a:p>
            <a:pPr algn="just"/>
            <a:r>
              <a:rPr lang="en-US" sz="2400" dirty="0"/>
              <a:t>It is computer vision technique to detect key points on human face.</a:t>
            </a:r>
          </a:p>
          <a:p>
            <a:pPr algn="just"/>
            <a:r>
              <a:rPr lang="en-US" sz="2400" dirty="0"/>
              <a:t>In our system we use </a:t>
            </a:r>
            <a:r>
              <a:rPr lang="en-US" sz="2400" dirty="0" err="1"/>
              <a:t>Dlib</a:t>
            </a:r>
            <a:r>
              <a:rPr lang="en-US" sz="2400" dirty="0"/>
              <a:t>, a opensource computer vision library for facial landmark detection developed by Davis E. King et al.</a:t>
            </a:r>
          </a:p>
          <a:p>
            <a:pPr algn="just"/>
            <a:r>
              <a:rPr lang="en-US" sz="2400" dirty="0" err="1"/>
              <a:t>Dlib</a:t>
            </a:r>
            <a:r>
              <a:rPr lang="en-US" sz="2400" dirty="0"/>
              <a:t> provides a machine learning model trained on large set of faces through Histogram of Oriented Gradients+ Support Vector Machine.</a:t>
            </a:r>
          </a:p>
          <a:p>
            <a:pPr algn="just"/>
            <a:r>
              <a:rPr lang="en-US" sz="2400" dirty="0"/>
              <a:t>The model provides 64 key points depicting various parts of face.</a:t>
            </a:r>
          </a:p>
        </p:txBody>
      </p:sp>
    </p:spTree>
    <p:extLst>
      <p:ext uri="{BB962C8B-B14F-4D97-AF65-F5344CB8AC3E}">
        <p14:creationId xmlns:p14="http://schemas.microsoft.com/office/powerpoint/2010/main" val="3408421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8503" y="2446173"/>
            <a:ext cx="3796862" cy="1325563"/>
          </a:xfrm>
        </p:spPr>
        <p:txBody>
          <a:bodyPr>
            <a:normAutofit/>
          </a:bodyPr>
          <a:lstStyle/>
          <a:p>
            <a:r>
              <a:rPr lang="en-US" dirty="0"/>
              <a:t>Implementation</a:t>
            </a:r>
          </a:p>
        </p:txBody>
      </p:sp>
    </p:spTree>
    <p:extLst>
      <p:ext uri="{BB962C8B-B14F-4D97-AF65-F5344CB8AC3E}">
        <p14:creationId xmlns:p14="http://schemas.microsoft.com/office/powerpoint/2010/main" val="2712195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DD692296-38C8-4327-B732-2E3AD60429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769" y="4018742"/>
            <a:ext cx="5248041" cy="2445196"/>
          </a:xfrm>
          <a:prstGeom prst="rect">
            <a:avLst/>
          </a:prstGeom>
        </p:spPr>
      </p:pic>
      <p:sp>
        <p:nvSpPr>
          <p:cNvPr id="2" name="Title 1"/>
          <p:cNvSpPr>
            <a:spLocks noGrp="1"/>
          </p:cNvSpPr>
          <p:nvPr>
            <p:ph type="title"/>
          </p:nvPr>
        </p:nvSpPr>
        <p:spPr>
          <a:xfrm>
            <a:off x="838200" y="-139377"/>
            <a:ext cx="10515600" cy="1352550"/>
          </a:xfrm>
        </p:spPr>
        <p:txBody>
          <a:bodyPr/>
          <a:lstStyle/>
          <a:p>
            <a:r>
              <a:rPr lang="en-US" dirty="0"/>
              <a:t>Blink Detection</a:t>
            </a:r>
          </a:p>
        </p:txBody>
      </p:sp>
      <p:pic>
        <p:nvPicPr>
          <p:cNvPr id="20" name="Picture 19" descr="A picture containing wall, person, looking&#10;&#10;Description generated with high confidence">
            <a:extLst>
              <a:ext uri="{FF2B5EF4-FFF2-40B4-BE49-F238E27FC236}">
                <a16:creationId xmlns:a16="http://schemas.microsoft.com/office/drawing/2014/main" id="{3F3D62BC-7359-41FA-95D3-819949C9AD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7804" y="1719887"/>
            <a:ext cx="1744959" cy="2168654"/>
          </a:xfrm>
          <a:prstGeom prst="rect">
            <a:avLst/>
          </a:prstGeom>
        </p:spPr>
      </p:pic>
      <p:pic>
        <p:nvPicPr>
          <p:cNvPr id="22" name="Picture 21" descr="A person looking at the camera&#10;&#10;Description generated with very high confidence">
            <a:extLst>
              <a:ext uri="{FF2B5EF4-FFF2-40B4-BE49-F238E27FC236}">
                <a16:creationId xmlns:a16="http://schemas.microsoft.com/office/drawing/2014/main" id="{54D6B7AB-5251-49CC-A978-FEFFBCEFB4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736" y="1719887"/>
            <a:ext cx="1570998" cy="2168654"/>
          </a:xfrm>
          <a:prstGeom prst="rect">
            <a:avLst/>
          </a:prstGeom>
        </p:spPr>
      </p:pic>
      <p:pic>
        <p:nvPicPr>
          <p:cNvPr id="26" name="Picture 25" descr="A person looking at the camera&#10;&#10;Description generated with very high confidence">
            <a:extLst>
              <a:ext uri="{FF2B5EF4-FFF2-40B4-BE49-F238E27FC236}">
                <a16:creationId xmlns:a16="http://schemas.microsoft.com/office/drawing/2014/main" id="{456C2E5C-74D4-468D-AF82-AB28F64BC6D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833" y="1719887"/>
            <a:ext cx="1685656" cy="2168654"/>
          </a:xfrm>
          <a:prstGeom prst="rect">
            <a:avLst/>
          </a:prstGeom>
        </p:spPr>
      </p:pic>
      <p:pic>
        <p:nvPicPr>
          <p:cNvPr id="28" name="Picture 27" descr="A close up of a clock&#10;&#10;Description generated with high confidence">
            <a:extLst>
              <a:ext uri="{FF2B5EF4-FFF2-40B4-BE49-F238E27FC236}">
                <a16:creationId xmlns:a16="http://schemas.microsoft.com/office/drawing/2014/main" id="{FA53E560-FA22-41D2-9593-6097CF486F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6606" y="4939114"/>
            <a:ext cx="5472547" cy="1229591"/>
          </a:xfrm>
          <a:prstGeom prst="rect">
            <a:avLst/>
          </a:prstGeom>
        </p:spPr>
      </p:pic>
      <p:pic>
        <p:nvPicPr>
          <p:cNvPr id="34" name="Picture 33" descr="A blurry image of a red light&#10;&#10;Description generated with high confidence">
            <a:extLst>
              <a:ext uri="{FF2B5EF4-FFF2-40B4-BE49-F238E27FC236}">
                <a16:creationId xmlns:a16="http://schemas.microsoft.com/office/drawing/2014/main" id="{CE0418AB-7944-43F1-98F5-667070C7CA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43236" y="3031542"/>
            <a:ext cx="2133897" cy="1410086"/>
          </a:xfrm>
          <a:prstGeom prst="rect">
            <a:avLst/>
          </a:prstGeom>
        </p:spPr>
      </p:pic>
      <p:pic>
        <p:nvPicPr>
          <p:cNvPr id="36" name="Picture 35" descr="A picture containing building, device&#10;&#10;Description generated with very high confidence">
            <a:extLst>
              <a:ext uri="{FF2B5EF4-FFF2-40B4-BE49-F238E27FC236}">
                <a16:creationId xmlns:a16="http://schemas.microsoft.com/office/drawing/2014/main" id="{D1B11361-1E26-4B67-95CD-FEBBE86DC4D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52600" y="1384067"/>
            <a:ext cx="2133898" cy="1476581"/>
          </a:xfrm>
          <a:prstGeom prst="rect">
            <a:avLst/>
          </a:prstGeom>
        </p:spPr>
      </p:pic>
      <p:sp>
        <p:nvSpPr>
          <p:cNvPr id="38" name="Rectangle 37">
            <a:extLst>
              <a:ext uri="{FF2B5EF4-FFF2-40B4-BE49-F238E27FC236}">
                <a16:creationId xmlns:a16="http://schemas.microsoft.com/office/drawing/2014/main" id="{D0509F87-5C91-4891-A8AC-6B45BBFBC144}"/>
              </a:ext>
            </a:extLst>
          </p:cNvPr>
          <p:cNvSpPr/>
          <p:nvPr/>
        </p:nvSpPr>
        <p:spPr>
          <a:xfrm>
            <a:off x="9600401" y="2235333"/>
            <a:ext cx="1763551" cy="1342347"/>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Eye Aspect Ratio (EAR)</a:t>
            </a:r>
          </a:p>
          <a:p>
            <a:pPr algn="ctr"/>
            <a:r>
              <a:rPr lang="en-US" dirty="0">
                <a:solidFill>
                  <a:schemeClr val="tx1"/>
                </a:solidFill>
              </a:rPr>
              <a:t>Calculation</a:t>
            </a:r>
          </a:p>
        </p:txBody>
      </p:sp>
      <p:cxnSp>
        <p:nvCxnSpPr>
          <p:cNvPr id="11" name="Straight Arrow Connector 10">
            <a:extLst>
              <a:ext uri="{FF2B5EF4-FFF2-40B4-BE49-F238E27FC236}">
                <a16:creationId xmlns:a16="http://schemas.microsoft.com/office/drawing/2014/main" id="{273749C4-8E46-4113-9758-8E97E054FFC8}"/>
              </a:ext>
            </a:extLst>
          </p:cNvPr>
          <p:cNvCxnSpPr>
            <a:cxnSpLocks/>
          </p:cNvCxnSpPr>
          <p:nvPr/>
        </p:nvCxnSpPr>
        <p:spPr>
          <a:xfrm>
            <a:off x="2036237" y="2900556"/>
            <a:ext cx="314556" cy="4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FFC27AD3-A362-4F15-A523-D40A6519F974}"/>
              </a:ext>
            </a:extLst>
          </p:cNvPr>
          <p:cNvCxnSpPr>
            <a:cxnSpLocks/>
          </p:cNvCxnSpPr>
          <p:nvPr/>
        </p:nvCxnSpPr>
        <p:spPr>
          <a:xfrm>
            <a:off x="4112037" y="2895296"/>
            <a:ext cx="314556" cy="4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3E779917-E554-426A-A8F2-AD81FECFE76B}"/>
              </a:ext>
            </a:extLst>
          </p:cNvPr>
          <p:cNvCxnSpPr>
            <a:cxnSpLocks/>
          </p:cNvCxnSpPr>
          <p:nvPr/>
        </p:nvCxnSpPr>
        <p:spPr>
          <a:xfrm flipV="1">
            <a:off x="6287316" y="2470850"/>
            <a:ext cx="381498" cy="4222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26C8B203-7657-450E-B902-E55FA34EE6D4}"/>
              </a:ext>
            </a:extLst>
          </p:cNvPr>
          <p:cNvCxnSpPr>
            <a:cxnSpLocks/>
          </p:cNvCxnSpPr>
          <p:nvPr/>
        </p:nvCxnSpPr>
        <p:spPr>
          <a:xfrm>
            <a:off x="6284550" y="2933778"/>
            <a:ext cx="384264" cy="4201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7E42EC4-C4DD-4F13-8ED2-777527EBF1E8}"/>
              </a:ext>
            </a:extLst>
          </p:cNvPr>
          <p:cNvCxnSpPr>
            <a:cxnSpLocks/>
          </p:cNvCxnSpPr>
          <p:nvPr/>
        </p:nvCxnSpPr>
        <p:spPr>
          <a:xfrm>
            <a:off x="8935082" y="2339782"/>
            <a:ext cx="554957" cy="3532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65EB3E9F-E6AF-4F12-BC74-B18D42710499}"/>
              </a:ext>
            </a:extLst>
          </p:cNvPr>
          <p:cNvCxnSpPr>
            <a:cxnSpLocks/>
          </p:cNvCxnSpPr>
          <p:nvPr/>
        </p:nvCxnSpPr>
        <p:spPr>
          <a:xfrm flipV="1">
            <a:off x="8977120" y="3190565"/>
            <a:ext cx="497439" cy="57862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8C05C892-4DBD-41D0-BA58-48450EC8B360}"/>
              </a:ext>
            </a:extLst>
          </p:cNvPr>
          <p:cNvSpPr txBox="1"/>
          <p:nvPr/>
        </p:nvSpPr>
        <p:spPr>
          <a:xfrm>
            <a:off x="350589" y="1283855"/>
            <a:ext cx="1390385" cy="338554"/>
          </a:xfrm>
          <a:prstGeom prst="rect">
            <a:avLst/>
          </a:prstGeom>
          <a:noFill/>
        </p:spPr>
        <p:txBody>
          <a:bodyPr wrap="square" rtlCol="0">
            <a:spAutoFit/>
          </a:bodyPr>
          <a:lstStyle/>
          <a:p>
            <a:pPr algn="ctr"/>
            <a:r>
              <a:rPr lang="en-US" sz="1600" b="1" dirty="0">
                <a:solidFill>
                  <a:schemeClr val="tx2"/>
                </a:solidFill>
                <a:latin typeface="Tw Cen MT (Body)"/>
              </a:rPr>
              <a:t>Input Face</a:t>
            </a:r>
          </a:p>
        </p:txBody>
      </p:sp>
      <p:sp>
        <p:nvSpPr>
          <p:cNvPr id="24" name="TextBox 23">
            <a:extLst>
              <a:ext uri="{FF2B5EF4-FFF2-40B4-BE49-F238E27FC236}">
                <a16:creationId xmlns:a16="http://schemas.microsoft.com/office/drawing/2014/main" id="{D3ECDAD0-01E2-4C54-B622-9224B8F5DA4B}"/>
              </a:ext>
            </a:extLst>
          </p:cNvPr>
          <p:cNvSpPr txBox="1"/>
          <p:nvPr/>
        </p:nvSpPr>
        <p:spPr>
          <a:xfrm>
            <a:off x="2112044" y="1183999"/>
            <a:ext cx="2074505" cy="584775"/>
          </a:xfrm>
          <a:prstGeom prst="rect">
            <a:avLst/>
          </a:prstGeom>
          <a:noFill/>
        </p:spPr>
        <p:txBody>
          <a:bodyPr wrap="square" rtlCol="0">
            <a:spAutoFit/>
          </a:bodyPr>
          <a:lstStyle/>
          <a:p>
            <a:pPr algn="ctr"/>
            <a:r>
              <a:rPr lang="en-US" sz="1600" b="1" dirty="0">
                <a:solidFill>
                  <a:schemeClr val="tx2"/>
                </a:solidFill>
                <a:latin typeface="Tw Cen MT (Body)"/>
              </a:rPr>
              <a:t>Facial Landmark Extraction</a:t>
            </a:r>
          </a:p>
        </p:txBody>
      </p:sp>
      <p:sp>
        <p:nvSpPr>
          <p:cNvPr id="25" name="TextBox 24">
            <a:extLst>
              <a:ext uri="{FF2B5EF4-FFF2-40B4-BE49-F238E27FC236}">
                <a16:creationId xmlns:a16="http://schemas.microsoft.com/office/drawing/2014/main" id="{5526C0CE-A464-42E7-B010-75A40159B5A5}"/>
              </a:ext>
            </a:extLst>
          </p:cNvPr>
          <p:cNvSpPr txBox="1"/>
          <p:nvPr/>
        </p:nvSpPr>
        <p:spPr>
          <a:xfrm>
            <a:off x="4219369" y="1226039"/>
            <a:ext cx="2074505" cy="338554"/>
          </a:xfrm>
          <a:prstGeom prst="rect">
            <a:avLst/>
          </a:prstGeom>
          <a:noFill/>
        </p:spPr>
        <p:txBody>
          <a:bodyPr wrap="square" rtlCol="0">
            <a:spAutoFit/>
          </a:bodyPr>
          <a:lstStyle/>
          <a:p>
            <a:pPr algn="ctr"/>
            <a:r>
              <a:rPr lang="en-US" sz="1600" b="1" dirty="0">
                <a:solidFill>
                  <a:schemeClr val="tx2"/>
                </a:solidFill>
                <a:latin typeface="Tw Cen MT (Body)"/>
              </a:rPr>
              <a:t>Eye Region Extraction</a:t>
            </a:r>
          </a:p>
        </p:txBody>
      </p:sp>
      <p:sp>
        <p:nvSpPr>
          <p:cNvPr id="27" name="TextBox 26">
            <a:extLst>
              <a:ext uri="{FF2B5EF4-FFF2-40B4-BE49-F238E27FC236}">
                <a16:creationId xmlns:a16="http://schemas.microsoft.com/office/drawing/2014/main" id="{3BE79BAD-D115-4B23-BE4E-2EA3540EC883}"/>
              </a:ext>
            </a:extLst>
          </p:cNvPr>
          <p:cNvSpPr txBox="1"/>
          <p:nvPr/>
        </p:nvSpPr>
        <p:spPr>
          <a:xfrm>
            <a:off x="6704016" y="1045513"/>
            <a:ext cx="2074505" cy="338554"/>
          </a:xfrm>
          <a:prstGeom prst="rect">
            <a:avLst/>
          </a:prstGeom>
          <a:noFill/>
        </p:spPr>
        <p:txBody>
          <a:bodyPr wrap="square" rtlCol="0">
            <a:spAutoFit/>
          </a:bodyPr>
          <a:lstStyle/>
          <a:p>
            <a:pPr algn="ctr"/>
            <a:r>
              <a:rPr lang="en-US" sz="1600" b="1" dirty="0">
                <a:solidFill>
                  <a:schemeClr val="tx2"/>
                </a:solidFill>
                <a:latin typeface="Tw Cen MT (Body)"/>
              </a:rPr>
              <a:t>Closed Eye</a:t>
            </a:r>
          </a:p>
        </p:txBody>
      </p:sp>
      <p:sp>
        <p:nvSpPr>
          <p:cNvPr id="29" name="TextBox 28">
            <a:extLst>
              <a:ext uri="{FF2B5EF4-FFF2-40B4-BE49-F238E27FC236}">
                <a16:creationId xmlns:a16="http://schemas.microsoft.com/office/drawing/2014/main" id="{EEBD2118-9990-442D-ABEB-8C69355F3F07}"/>
              </a:ext>
            </a:extLst>
          </p:cNvPr>
          <p:cNvSpPr txBox="1"/>
          <p:nvPr/>
        </p:nvSpPr>
        <p:spPr>
          <a:xfrm>
            <a:off x="6840650" y="4540205"/>
            <a:ext cx="2074505" cy="338554"/>
          </a:xfrm>
          <a:prstGeom prst="rect">
            <a:avLst/>
          </a:prstGeom>
          <a:noFill/>
        </p:spPr>
        <p:txBody>
          <a:bodyPr wrap="square" rtlCol="0">
            <a:spAutoFit/>
          </a:bodyPr>
          <a:lstStyle/>
          <a:p>
            <a:pPr algn="ctr"/>
            <a:r>
              <a:rPr lang="en-US" sz="1600" b="1" dirty="0">
                <a:solidFill>
                  <a:schemeClr val="tx2"/>
                </a:solidFill>
                <a:latin typeface="Tw Cen MT (Body)"/>
              </a:rPr>
              <a:t>Opened Eye</a:t>
            </a:r>
          </a:p>
        </p:txBody>
      </p:sp>
      <p:sp>
        <p:nvSpPr>
          <p:cNvPr id="31" name="TextBox 30">
            <a:extLst>
              <a:ext uri="{FF2B5EF4-FFF2-40B4-BE49-F238E27FC236}">
                <a16:creationId xmlns:a16="http://schemas.microsoft.com/office/drawing/2014/main" id="{AADD265C-C1E2-4CCD-9EAD-349DC37B571F}"/>
              </a:ext>
            </a:extLst>
          </p:cNvPr>
          <p:cNvSpPr txBox="1"/>
          <p:nvPr/>
        </p:nvSpPr>
        <p:spPr>
          <a:xfrm>
            <a:off x="9402548" y="3628739"/>
            <a:ext cx="2074505" cy="338554"/>
          </a:xfrm>
          <a:prstGeom prst="rect">
            <a:avLst/>
          </a:prstGeom>
          <a:noFill/>
        </p:spPr>
        <p:txBody>
          <a:bodyPr wrap="square" rtlCol="0">
            <a:spAutoFit/>
          </a:bodyPr>
          <a:lstStyle/>
          <a:p>
            <a:pPr algn="ctr"/>
            <a:r>
              <a:rPr lang="en-US" sz="1600" b="1" dirty="0">
                <a:solidFill>
                  <a:schemeClr val="tx2"/>
                </a:solidFill>
                <a:latin typeface="Tw Cen MT (Body)"/>
              </a:rPr>
              <a:t>EAR Calculation</a:t>
            </a:r>
          </a:p>
        </p:txBody>
      </p:sp>
    </p:spTree>
    <p:extLst>
      <p:ext uri="{BB962C8B-B14F-4D97-AF65-F5344CB8AC3E}">
        <p14:creationId xmlns:p14="http://schemas.microsoft.com/office/powerpoint/2010/main" val="13421679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Hand Segmentation</a:t>
            </a:r>
          </a:p>
        </p:txBody>
      </p:sp>
      <p:pic>
        <p:nvPicPr>
          <p:cNvPr id="4" name="Picture 3" descr="A person posing for the camera&#10;&#10;Description generated with very high confidence">
            <a:extLst>
              <a:ext uri="{FF2B5EF4-FFF2-40B4-BE49-F238E27FC236}">
                <a16:creationId xmlns:a16="http://schemas.microsoft.com/office/drawing/2014/main" id="{846DAD75-9FD7-4172-9339-C8E74113AB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749" y="1623848"/>
            <a:ext cx="2869030" cy="1612860"/>
          </a:xfrm>
          <a:prstGeom prst="rect">
            <a:avLst/>
          </a:prstGeom>
        </p:spPr>
      </p:pic>
      <p:pic>
        <p:nvPicPr>
          <p:cNvPr id="8" name="Picture 7" descr="A picture containing person, man, wall, indoor&#10;&#10;Description generated with very high confidence">
            <a:extLst>
              <a:ext uri="{FF2B5EF4-FFF2-40B4-BE49-F238E27FC236}">
                <a16:creationId xmlns:a16="http://schemas.microsoft.com/office/drawing/2014/main" id="{F58A323A-792A-4ECE-A909-74A2D2778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8235" y="1608082"/>
            <a:ext cx="2869030" cy="1612860"/>
          </a:xfrm>
          <a:prstGeom prst="rect">
            <a:avLst/>
          </a:prstGeom>
        </p:spPr>
      </p:pic>
      <p:pic>
        <p:nvPicPr>
          <p:cNvPr id="10" name="Picture 9" descr="A worm in it&#10;&#10;Description generated with high confidence">
            <a:extLst>
              <a:ext uri="{FF2B5EF4-FFF2-40B4-BE49-F238E27FC236}">
                <a16:creationId xmlns:a16="http://schemas.microsoft.com/office/drawing/2014/main" id="{666535A5-133F-49E2-BB2B-5DB47591E9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50" y="3647382"/>
            <a:ext cx="1452523" cy="1613829"/>
          </a:xfrm>
          <a:prstGeom prst="rect">
            <a:avLst/>
          </a:prstGeom>
        </p:spPr>
      </p:pic>
      <p:pic>
        <p:nvPicPr>
          <p:cNvPr id="12" name="Picture 11" descr="A close up of a hand&#10;&#10;Description generated with high confidence">
            <a:extLst>
              <a:ext uri="{FF2B5EF4-FFF2-40B4-BE49-F238E27FC236}">
                <a16:creationId xmlns:a16="http://schemas.microsoft.com/office/drawing/2014/main" id="{A1A88442-CD0B-451E-A741-397360E719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5334" y="3615851"/>
            <a:ext cx="1337695" cy="1598527"/>
          </a:xfrm>
          <a:prstGeom prst="rect">
            <a:avLst/>
          </a:prstGeom>
        </p:spPr>
      </p:pic>
      <p:pic>
        <p:nvPicPr>
          <p:cNvPr id="16" name="Picture 15" descr="A close up of an animal&#10;&#10;Description generated with high confidence">
            <a:extLst>
              <a:ext uri="{FF2B5EF4-FFF2-40B4-BE49-F238E27FC236}">
                <a16:creationId xmlns:a16="http://schemas.microsoft.com/office/drawing/2014/main" id="{294531D2-8DFF-49BC-8495-4E4B4FBB27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5528" y="3630551"/>
            <a:ext cx="2869030" cy="1612860"/>
          </a:xfrm>
          <a:prstGeom prst="rect">
            <a:avLst/>
          </a:prstGeom>
        </p:spPr>
      </p:pic>
      <p:pic>
        <p:nvPicPr>
          <p:cNvPr id="18" name="Picture 17" descr="A close up of a person&#10;&#10;Description generated with high confidence">
            <a:extLst>
              <a:ext uri="{FF2B5EF4-FFF2-40B4-BE49-F238E27FC236}">
                <a16:creationId xmlns:a16="http://schemas.microsoft.com/office/drawing/2014/main" id="{C20CD09B-8695-4EEB-A7AB-9DE7AAD1E9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27753" y="1623848"/>
            <a:ext cx="2916805" cy="1612860"/>
          </a:xfrm>
          <a:prstGeom prst="rect">
            <a:avLst/>
          </a:prstGeom>
        </p:spPr>
      </p:pic>
      <p:pic>
        <p:nvPicPr>
          <p:cNvPr id="21" name="Picture 20" descr="A picture containing person, wall, man, holding&#10;&#10;Description generated with very high confidence">
            <a:extLst>
              <a:ext uri="{FF2B5EF4-FFF2-40B4-BE49-F238E27FC236}">
                <a16:creationId xmlns:a16="http://schemas.microsoft.com/office/drawing/2014/main" id="{4CF139C1-D2A4-4815-AD2C-BE0AD9FA49F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4749" y="3647383"/>
            <a:ext cx="2869030" cy="1613829"/>
          </a:xfrm>
          <a:prstGeom prst="rect">
            <a:avLst/>
          </a:prstGeom>
        </p:spPr>
      </p:pic>
      <p:cxnSp>
        <p:nvCxnSpPr>
          <p:cNvPr id="11" name="Straight Arrow Connector 10">
            <a:extLst>
              <a:ext uri="{FF2B5EF4-FFF2-40B4-BE49-F238E27FC236}">
                <a16:creationId xmlns:a16="http://schemas.microsoft.com/office/drawing/2014/main" id="{BB9F5E95-4E8B-45AF-BDA0-1E948467FE4D}"/>
              </a:ext>
            </a:extLst>
          </p:cNvPr>
          <p:cNvCxnSpPr>
            <a:cxnSpLocks/>
          </p:cNvCxnSpPr>
          <p:nvPr/>
        </p:nvCxnSpPr>
        <p:spPr>
          <a:xfrm>
            <a:off x="3581261" y="2411818"/>
            <a:ext cx="314556" cy="4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139CAA0-B274-4756-BBE0-FF30503FF88D}"/>
              </a:ext>
            </a:extLst>
          </p:cNvPr>
          <p:cNvCxnSpPr>
            <a:cxnSpLocks/>
          </p:cNvCxnSpPr>
          <p:nvPr/>
        </p:nvCxnSpPr>
        <p:spPr>
          <a:xfrm>
            <a:off x="6813197" y="2411819"/>
            <a:ext cx="314556" cy="4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5C178C26-15C9-40BB-A15B-A01C8F3153D3}"/>
              </a:ext>
            </a:extLst>
          </p:cNvPr>
          <p:cNvCxnSpPr>
            <a:cxnSpLocks/>
          </p:cNvCxnSpPr>
          <p:nvPr/>
        </p:nvCxnSpPr>
        <p:spPr>
          <a:xfrm>
            <a:off x="8752358" y="3278678"/>
            <a:ext cx="0" cy="35242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5FD7A93C-E19E-4D3E-8290-A2D1CC148580}"/>
              </a:ext>
            </a:extLst>
          </p:cNvPr>
          <p:cNvCxnSpPr>
            <a:cxnSpLocks/>
          </p:cNvCxnSpPr>
          <p:nvPr/>
        </p:nvCxnSpPr>
        <p:spPr>
          <a:xfrm rot="10800000">
            <a:off x="6923845" y="4431152"/>
            <a:ext cx="285960" cy="4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DF7953C-E836-4B75-86BD-B401B8181E83}"/>
              </a:ext>
            </a:extLst>
          </p:cNvPr>
          <p:cNvCxnSpPr>
            <a:cxnSpLocks/>
          </p:cNvCxnSpPr>
          <p:nvPr/>
        </p:nvCxnSpPr>
        <p:spPr>
          <a:xfrm rot="10800000">
            <a:off x="5231676" y="4394361"/>
            <a:ext cx="285960" cy="4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B32187D-A10A-4177-9A59-F4755B497E8F}"/>
              </a:ext>
            </a:extLst>
          </p:cNvPr>
          <p:cNvCxnSpPr>
            <a:cxnSpLocks/>
          </p:cNvCxnSpPr>
          <p:nvPr/>
        </p:nvCxnSpPr>
        <p:spPr>
          <a:xfrm rot="10800000">
            <a:off x="3571030" y="4420633"/>
            <a:ext cx="285960" cy="420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68E068F2-AED1-4BB0-B2D0-E76B854BB386}"/>
              </a:ext>
            </a:extLst>
          </p:cNvPr>
          <p:cNvSpPr txBox="1"/>
          <p:nvPr/>
        </p:nvSpPr>
        <p:spPr>
          <a:xfrm>
            <a:off x="1434071" y="1252991"/>
            <a:ext cx="1390385" cy="338554"/>
          </a:xfrm>
          <a:prstGeom prst="rect">
            <a:avLst/>
          </a:prstGeom>
          <a:noFill/>
        </p:spPr>
        <p:txBody>
          <a:bodyPr wrap="square" rtlCol="0">
            <a:spAutoFit/>
          </a:bodyPr>
          <a:lstStyle/>
          <a:p>
            <a:pPr algn="ctr"/>
            <a:r>
              <a:rPr lang="en-US" sz="1600" b="1" dirty="0">
                <a:solidFill>
                  <a:schemeClr val="tx2"/>
                </a:solidFill>
                <a:latin typeface="Tw Cen MT (Body)"/>
              </a:rPr>
              <a:t>Input Frame</a:t>
            </a:r>
          </a:p>
        </p:txBody>
      </p:sp>
      <p:sp>
        <p:nvSpPr>
          <p:cNvPr id="22" name="TextBox 21">
            <a:extLst>
              <a:ext uri="{FF2B5EF4-FFF2-40B4-BE49-F238E27FC236}">
                <a16:creationId xmlns:a16="http://schemas.microsoft.com/office/drawing/2014/main" id="{470F86E7-007B-40E9-8BC9-566C69C51B31}"/>
              </a:ext>
            </a:extLst>
          </p:cNvPr>
          <p:cNvSpPr txBox="1"/>
          <p:nvPr/>
        </p:nvSpPr>
        <p:spPr>
          <a:xfrm>
            <a:off x="3897591" y="1011249"/>
            <a:ext cx="2869029" cy="584775"/>
          </a:xfrm>
          <a:prstGeom prst="rect">
            <a:avLst/>
          </a:prstGeom>
          <a:noFill/>
        </p:spPr>
        <p:txBody>
          <a:bodyPr wrap="square" rtlCol="0">
            <a:spAutoFit/>
          </a:bodyPr>
          <a:lstStyle/>
          <a:p>
            <a:pPr algn="ctr"/>
            <a:r>
              <a:rPr lang="en-US" sz="1600" b="1" dirty="0">
                <a:solidFill>
                  <a:schemeClr val="tx2"/>
                </a:solidFill>
                <a:latin typeface="Tw Cen MT (Body)"/>
              </a:rPr>
              <a:t>Extracting Patch of Pixels for Skin Detection</a:t>
            </a:r>
          </a:p>
        </p:txBody>
      </p:sp>
      <p:sp>
        <p:nvSpPr>
          <p:cNvPr id="24" name="TextBox 23">
            <a:extLst>
              <a:ext uri="{FF2B5EF4-FFF2-40B4-BE49-F238E27FC236}">
                <a16:creationId xmlns:a16="http://schemas.microsoft.com/office/drawing/2014/main" id="{25F6B117-530C-4233-B746-BA7B0DB55801}"/>
              </a:ext>
            </a:extLst>
          </p:cNvPr>
          <p:cNvSpPr txBox="1"/>
          <p:nvPr/>
        </p:nvSpPr>
        <p:spPr>
          <a:xfrm>
            <a:off x="7124278" y="1116351"/>
            <a:ext cx="2869029" cy="338554"/>
          </a:xfrm>
          <a:prstGeom prst="rect">
            <a:avLst/>
          </a:prstGeom>
          <a:noFill/>
        </p:spPr>
        <p:txBody>
          <a:bodyPr wrap="square" rtlCol="0">
            <a:spAutoFit/>
          </a:bodyPr>
          <a:lstStyle/>
          <a:p>
            <a:pPr algn="ctr"/>
            <a:r>
              <a:rPr lang="en-US" sz="1600" b="1" dirty="0">
                <a:solidFill>
                  <a:schemeClr val="tx2"/>
                </a:solidFill>
                <a:latin typeface="Tw Cen MT (Body)"/>
              </a:rPr>
              <a:t>Skin Region Extraction</a:t>
            </a:r>
          </a:p>
        </p:txBody>
      </p:sp>
      <p:sp>
        <p:nvSpPr>
          <p:cNvPr id="25" name="TextBox 24">
            <a:extLst>
              <a:ext uri="{FF2B5EF4-FFF2-40B4-BE49-F238E27FC236}">
                <a16:creationId xmlns:a16="http://schemas.microsoft.com/office/drawing/2014/main" id="{169E1B40-3091-4814-8F5C-24C28B25B92A}"/>
              </a:ext>
            </a:extLst>
          </p:cNvPr>
          <p:cNvSpPr txBox="1"/>
          <p:nvPr/>
        </p:nvSpPr>
        <p:spPr>
          <a:xfrm>
            <a:off x="7203108" y="5294224"/>
            <a:ext cx="2869029" cy="338554"/>
          </a:xfrm>
          <a:prstGeom prst="rect">
            <a:avLst/>
          </a:prstGeom>
          <a:noFill/>
        </p:spPr>
        <p:txBody>
          <a:bodyPr wrap="square" rtlCol="0">
            <a:spAutoFit/>
          </a:bodyPr>
          <a:lstStyle/>
          <a:p>
            <a:pPr algn="ctr"/>
            <a:r>
              <a:rPr lang="en-US" sz="1600" b="1" dirty="0">
                <a:solidFill>
                  <a:schemeClr val="tx2"/>
                </a:solidFill>
                <a:latin typeface="Tw Cen MT (Body)"/>
              </a:rPr>
              <a:t>Image Binarization</a:t>
            </a:r>
          </a:p>
        </p:txBody>
      </p:sp>
      <p:sp>
        <p:nvSpPr>
          <p:cNvPr id="26" name="TextBox 25">
            <a:extLst>
              <a:ext uri="{FF2B5EF4-FFF2-40B4-BE49-F238E27FC236}">
                <a16:creationId xmlns:a16="http://schemas.microsoft.com/office/drawing/2014/main" id="{766D8912-9884-4DDF-8766-F080E4EDFB20}"/>
              </a:ext>
            </a:extLst>
          </p:cNvPr>
          <p:cNvSpPr txBox="1"/>
          <p:nvPr/>
        </p:nvSpPr>
        <p:spPr>
          <a:xfrm>
            <a:off x="5517636" y="5367794"/>
            <a:ext cx="1606642" cy="830997"/>
          </a:xfrm>
          <a:prstGeom prst="rect">
            <a:avLst/>
          </a:prstGeom>
          <a:noFill/>
        </p:spPr>
        <p:txBody>
          <a:bodyPr wrap="square" rtlCol="0">
            <a:spAutoFit/>
          </a:bodyPr>
          <a:lstStyle/>
          <a:p>
            <a:pPr algn="ctr"/>
            <a:r>
              <a:rPr lang="en-US" sz="1600" b="1" dirty="0">
                <a:solidFill>
                  <a:schemeClr val="tx2"/>
                </a:solidFill>
                <a:latin typeface="Tw Cen MT (Body)"/>
              </a:rPr>
              <a:t>Contour Extraction using Convex Hull</a:t>
            </a:r>
          </a:p>
        </p:txBody>
      </p:sp>
      <p:sp>
        <p:nvSpPr>
          <p:cNvPr id="27" name="TextBox 26">
            <a:extLst>
              <a:ext uri="{FF2B5EF4-FFF2-40B4-BE49-F238E27FC236}">
                <a16:creationId xmlns:a16="http://schemas.microsoft.com/office/drawing/2014/main" id="{1915A2F7-55F8-4FF2-B322-3312BBEBD0BC}"/>
              </a:ext>
            </a:extLst>
          </p:cNvPr>
          <p:cNvSpPr txBox="1"/>
          <p:nvPr/>
        </p:nvSpPr>
        <p:spPr>
          <a:xfrm>
            <a:off x="3793930" y="5346772"/>
            <a:ext cx="1606642" cy="584775"/>
          </a:xfrm>
          <a:prstGeom prst="rect">
            <a:avLst/>
          </a:prstGeom>
          <a:noFill/>
        </p:spPr>
        <p:txBody>
          <a:bodyPr wrap="square" rtlCol="0">
            <a:spAutoFit/>
          </a:bodyPr>
          <a:lstStyle/>
          <a:p>
            <a:pPr algn="ctr"/>
            <a:r>
              <a:rPr lang="en-US" sz="1600" b="1" dirty="0">
                <a:solidFill>
                  <a:schemeClr val="tx2"/>
                </a:solidFill>
                <a:latin typeface="Tw Cen MT (Body)"/>
              </a:rPr>
              <a:t>Hand Segmentation</a:t>
            </a:r>
          </a:p>
        </p:txBody>
      </p:sp>
      <p:sp>
        <p:nvSpPr>
          <p:cNvPr id="28" name="TextBox 27">
            <a:extLst>
              <a:ext uri="{FF2B5EF4-FFF2-40B4-BE49-F238E27FC236}">
                <a16:creationId xmlns:a16="http://schemas.microsoft.com/office/drawing/2014/main" id="{93D082A4-8D16-4BFC-B18D-37651276ACD3}"/>
              </a:ext>
            </a:extLst>
          </p:cNvPr>
          <p:cNvSpPr txBox="1"/>
          <p:nvPr/>
        </p:nvSpPr>
        <p:spPr>
          <a:xfrm>
            <a:off x="1408078" y="5404578"/>
            <a:ext cx="1606642" cy="584775"/>
          </a:xfrm>
          <a:prstGeom prst="rect">
            <a:avLst/>
          </a:prstGeom>
          <a:noFill/>
        </p:spPr>
        <p:txBody>
          <a:bodyPr wrap="square" rtlCol="0">
            <a:spAutoFit/>
          </a:bodyPr>
          <a:lstStyle/>
          <a:p>
            <a:pPr algn="ctr"/>
            <a:r>
              <a:rPr lang="en-US" sz="1600" b="1" dirty="0">
                <a:solidFill>
                  <a:schemeClr val="tx2"/>
                </a:solidFill>
                <a:latin typeface="Tw Cen MT (Body)"/>
              </a:rPr>
              <a:t>Representation of Hand Region</a:t>
            </a:r>
          </a:p>
        </p:txBody>
      </p:sp>
    </p:spTree>
    <p:extLst>
      <p:ext uri="{BB962C8B-B14F-4D97-AF65-F5344CB8AC3E}">
        <p14:creationId xmlns:p14="http://schemas.microsoft.com/office/powerpoint/2010/main" val="14919880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Hand Gesture Recognition</a:t>
            </a:r>
          </a:p>
        </p:txBody>
      </p:sp>
      <p:sp>
        <p:nvSpPr>
          <p:cNvPr id="3" name="Content Placeholder 8">
            <a:extLst>
              <a:ext uri="{FF2B5EF4-FFF2-40B4-BE49-F238E27FC236}">
                <a16:creationId xmlns:a16="http://schemas.microsoft.com/office/drawing/2014/main" id="{928395C3-1A61-487F-89FA-A0409CBBC82C}"/>
              </a:ext>
            </a:extLst>
          </p:cNvPr>
          <p:cNvSpPr>
            <a:spLocks noGrp="1"/>
          </p:cNvSpPr>
          <p:nvPr>
            <p:ph idx="1"/>
          </p:nvPr>
        </p:nvSpPr>
        <p:spPr>
          <a:xfrm>
            <a:off x="838200" y="1104981"/>
            <a:ext cx="4301359" cy="503103"/>
          </a:xfrm>
        </p:spPr>
        <p:txBody>
          <a:bodyPr>
            <a:normAutofit/>
          </a:bodyPr>
          <a:lstStyle/>
          <a:p>
            <a:pPr marL="0" indent="0">
              <a:buNone/>
            </a:pPr>
            <a:r>
              <a:rPr lang="en-US" sz="2400" dirty="0"/>
              <a:t>Training Phase</a:t>
            </a:r>
          </a:p>
        </p:txBody>
      </p:sp>
      <p:sp>
        <p:nvSpPr>
          <p:cNvPr id="7" name="Rectangle 6">
            <a:extLst>
              <a:ext uri="{FF2B5EF4-FFF2-40B4-BE49-F238E27FC236}">
                <a16:creationId xmlns:a16="http://schemas.microsoft.com/office/drawing/2014/main" id="{468D5C53-5608-4A91-85EB-50F157477B7F}"/>
              </a:ext>
            </a:extLst>
          </p:cNvPr>
          <p:cNvSpPr/>
          <p:nvPr/>
        </p:nvSpPr>
        <p:spPr>
          <a:xfrm>
            <a:off x="3797348" y="5098914"/>
            <a:ext cx="1266092" cy="782636"/>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Hand Segmentation</a:t>
            </a:r>
          </a:p>
        </p:txBody>
      </p:sp>
      <p:sp>
        <p:nvSpPr>
          <p:cNvPr id="8" name="Flowchart: Manual Operation 7">
            <a:extLst>
              <a:ext uri="{FF2B5EF4-FFF2-40B4-BE49-F238E27FC236}">
                <a16:creationId xmlns:a16="http://schemas.microsoft.com/office/drawing/2014/main" id="{B150597B-73D7-4E65-8870-690C6646B656}"/>
              </a:ext>
            </a:extLst>
          </p:cNvPr>
          <p:cNvSpPr/>
          <p:nvPr/>
        </p:nvSpPr>
        <p:spPr>
          <a:xfrm rot="16200000">
            <a:off x="5619322" y="4685103"/>
            <a:ext cx="305029" cy="464275"/>
          </a:xfrm>
          <a:prstGeom prst="flowChartManualOperat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cxnSp>
        <p:nvCxnSpPr>
          <p:cNvPr id="9" name="Connector: Elbow 8">
            <a:extLst>
              <a:ext uri="{FF2B5EF4-FFF2-40B4-BE49-F238E27FC236}">
                <a16:creationId xmlns:a16="http://schemas.microsoft.com/office/drawing/2014/main" id="{2534D91A-AE16-42B3-B284-5EB91E9C1E3C}"/>
              </a:ext>
            </a:extLst>
          </p:cNvPr>
          <p:cNvCxnSpPr>
            <a:cxnSpLocks/>
          </p:cNvCxnSpPr>
          <p:nvPr/>
        </p:nvCxnSpPr>
        <p:spPr>
          <a:xfrm flipV="1">
            <a:off x="5068572" y="4913952"/>
            <a:ext cx="464276" cy="31166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CED40786-61C7-4308-9741-C2F59B63F41C}"/>
              </a:ext>
            </a:extLst>
          </p:cNvPr>
          <p:cNvCxnSpPr>
            <a:cxnSpLocks/>
          </p:cNvCxnSpPr>
          <p:nvPr/>
        </p:nvCxnSpPr>
        <p:spPr>
          <a:xfrm>
            <a:off x="5093971" y="5747107"/>
            <a:ext cx="457041" cy="304049"/>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55C10134-C9D0-4DA0-ABC0-993EB22A205B}"/>
              </a:ext>
            </a:extLst>
          </p:cNvPr>
          <p:cNvCxnSpPr>
            <a:cxnSpLocks/>
          </p:cNvCxnSpPr>
          <p:nvPr/>
        </p:nvCxnSpPr>
        <p:spPr>
          <a:xfrm flipV="1">
            <a:off x="5061948" y="5301869"/>
            <a:ext cx="464276" cy="13217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7684CF7-D2CF-4F5B-AC97-FAE9D1827EEE}"/>
              </a:ext>
            </a:extLst>
          </p:cNvPr>
          <p:cNvCxnSpPr>
            <a:cxnSpLocks/>
          </p:cNvCxnSpPr>
          <p:nvPr/>
        </p:nvCxnSpPr>
        <p:spPr>
          <a:xfrm>
            <a:off x="5060843" y="5542344"/>
            <a:ext cx="457041" cy="117224"/>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Flowchart: Manual Operation 12">
            <a:extLst>
              <a:ext uri="{FF2B5EF4-FFF2-40B4-BE49-F238E27FC236}">
                <a16:creationId xmlns:a16="http://schemas.microsoft.com/office/drawing/2014/main" id="{B1EB2746-6779-4831-8780-2AE072F47AC1}"/>
              </a:ext>
            </a:extLst>
          </p:cNvPr>
          <p:cNvSpPr/>
          <p:nvPr/>
        </p:nvSpPr>
        <p:spPr>
          <a:xfrm rot="16200000">
            <a:off x="5630635" y="5077671"/>
            <a:ext cx="305029" cy="464275"/>
          </a:xfrm>
          <a:prstGeom prst="flowChartManualOperat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14" name="Flowchart: Manual Operation 13">
            <a:extLst>
              <a:ext uri="{FF2B5EF4-FFF2-40B4-BE49-F238E27FC236}">
                <a16:creationId xmlns:a16="http://schemas.microsoft.com/office/drawing/2014/main" id="{67EFF1C5-2BAD-4DB9-B78D-1A27E792B584}"/>
              </a:ext>
            </a:extLst>
          </p:cNvPr>
          <p:cNvSpPr/>
          <p:nvPr/>
        </p:nvSpPr>
        <p:spPr>
          <a:xfrm rot="16200000">
            <a:off x="5638163" y="5449302"/>
            <a:ext cx="305029" cy="464275"/>
          </a:xfrm>
          <a:prstGeom prst="flowChartManualOperat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15" name="Flowchart: Manual Operation 14">
            <a:extLst>
              <a:ext uri="{FF2B5EF4-FFF2-40B4-BE49-F238E27FC236}">
                <a16:creationId xmlns:a16="http://schemas.microsoft.com/office/drawing/2014/main" id="{C422B6E8-0D43-4169-B857-6CDAA558DB47}"/>
              </a:ext>
            </a:extLst>
          </p:cNvPr>
          <p:cNvSpPr/>
          <p:nvPr/>
        </p:nvSpPr>
        <p:spPr>
          <a:xfrm rot="16200000">
            <a:off x="5622683" y="5829373"/>
            <a:ext cx="305029" cy="464275"/>
          </a:xfrm>
          <a:prstGeom prst="flowChartManualOperat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9741306E-65F1-40EA-B5B7-BF7CCBCAE301}"/>
                  </a:ext>
                </a:extLst>
              </p:cNvPr>
              <p:cNvSpPr/>
              <p:nvPr/>
            </p:nvSpPr>
            <p:spPr>
              <a:xfrm>
                <a:off x="6363090" y="4777097"/>
                <a:ext cx="864758" cy="1386488"/>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pt-BR" sz="2400" b="1" i="1" smtClean="0">
                          <a:latin typeface="Cambria Math" panose="02040503050406030204" pitchFamily="18" charset="0"/>
                        </a:rPr>
                        <m:t>𝒇</m:t>
                      </m:r>
                      <m:d>
                        <m:dPr>
                          <m:ctrlPr>
                            <a:rPr lang="pt-BR" sz="2400" b="1" i="1" smtClean="0">
                              <a:latin typeface="Cambria Math" panose="02040503050406030204" pitchFamily="18" charset="0"/>
                            </a:rPr>
                          </m:ctrlPr>
                        </m:dPr>
                        <m:e>
                          <m:r>
                            <a:rPr lang="pt-BR" sz="2400" b="1" i="1" smtClean="0">
                              <a:latin typeface="Cambria Math" panose="02040503050406030204" pitchFamily="18" charset="0"/>
                            </a:rPr>
                            <m:t>𝒙</m:t>
                          </m:r>
                        </m:e>
                      </m:d>
                    </m:oMath>
                  </m:oMathPara>
                </a14:m>
                <a:endParaRPr lang="en-US" sz="1400" b="1" dirty="0"/>
              </a:p>
              <a:p>
                <a:pPr algn="ctr"/>
                <a:r>
                  <a:rPr lang="en-US" sz="1400" b="1" dirty="0">
                    <a:latin typeface="Times New Roman" panose="02020603050405020304" pitchFamily="18" charset="0"/>
                    <a:cs typeface="Times New Roman" panose="02020603050405020304" pitchFamily="18" charset="0"/>
                  </a:rPr>
                  <a:t>Scoring Function</a:t>
                </a:r>
              </a:p>
            </p:txBody>
          </p:sp>
        </mc:Choice>
        <mc:Fallback xmlns="">
          <p:sp>
            <p:nvSpPr>
              <p:cNvPr id="16" name="Rectangle 15">
                <a:extLst>
                  <a:ext uri="{FF2B5EF4-FFF2-40B4-BE49-F238E27FC236}">
                    <a16:creationId xmlns:a16="http://schemas.microsoft.com/office/drawing/2014/main" id="{9741306E-65F1-40EA-B5B7-BF7CCBCAE301}"/>
                  </a:ext>
                </a:extLst>
              </p:cNvPr>
              <p:cNvSpPr>
                <a:spLocks noRot="1" noChangeAspect="1" noMove="1" noResize="1" noEditPoints="1" noAdjustHandles="1" noChangeArrowheads="1" noChangeShapeType="1" noTextEdit="1"/>
              </p:cNvSpPr>
              <p:nvPr/>
            </p:nvSpPr>
            <p:spPr>
              <a:xfrm>
                <a:off x="6363090" y="4777097"/>
                <a:ext cx="864758" cy="1386488"/>
              </a:xfrm>
              <a:prstGeom prst="rect">
                <a:avLst/>
              </a:prstGeom>
              <a:blipFill>
                <a:blip r:embed="rId3"/>
                <a:stretch>
                  <a:fillRect l="-1389" r="-1389"/>
                </a:stretch>
              </a:blipFill>
              <a:ln>
                <a:solidFill>
                  <a:schemeClr val="tx2"/>
                </a:solidFill>
              </a:ln>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F6B52A6-6010-4BB1-BEC3-7E9CF4EB5499}"/>
              </a:ext>
            </a:extLst>
          </p:cNvPr>
          <p:cNvCxnSpPr/>
          <p:nvPr/>
        </p:nvCxnSpPr>
        <p:spPr>
          <a:xfrm>
            <a:off x="6020154" y="4917139"/>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17C1D51-340A-4B62-9B4C-FECBAEF42540}"/>
              </a:ext>
            </a:extLst>
          </p:cNvPr>
          <p:cNvCxnSpPr/>
          <p:nvPr/>
        </p:nvCxnSpPr>
        <p:spPr>
          <a:xfrm>
            <a:off x="6040034" y="5321329"/>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2108922-F5FC-43E9-B30D-29D885EF2C29}"/>
              </a:ext>
            </a:extLst>
          </p:cNvPr>
          <p:cNvCxnSpPr/>
          <p:nvPr/>
        </p:nvCxnSpPr>
        <p:spPr>
          <a:xfrm>
            <a:off x="6040034" y="5692393"/>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894E26F-30DB-4C5A-B7D6-3C80BBC87E4E}"/>
              </a:ext>
            </a:extLst>
          </p:cNvPr>
          <p:cNvCxnSpPr/>
          <p:nvPr/>
        </p:nvCxnSpPr>
        <p:spPr>
          <a:xfrm>
            <a:off x="6020158" y="6043574"/>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5B297AD-7987-4056-B1D3-954D97B5E70A}"/>
              </a:ext>
            </a:extLst>
          </p:cNvPr>
          <p:cNvSpPr/>
          <p:nvPr/>
        </p:nvSpPr>
        <p:spPr>
          <a:xfrm>
            <a:off x="1958973" y="2077556"/>
            <a:ext cx="1730168" cy="124786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hand holding an object in his hand&#10;&#10;Description generated with very high confidence">
            <a:extLst>
              <a:ext uri="{FF2B5EF4-FFF2-40B4-BE49-F238E27FC236}">
                <a16:creationId xmlns:a16="http://schemas.microsoft.com/office/drawing/2014/main" id="{8F90FC8B-3772-4E80-B0BA-B0B49B94F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9369" y="2214481"/>
            <a:ext cx="397849" cy="516778"/>
          </a:xfrm>
          <a:prstGeom prst="rect">
            <a:avLst/>
          </a:prstGeom>
        </p:spPr>
      </p:pic>
      <p:pic>
        <p:nvPicPr>
          <p:cNvPr id="29" name="Picture 28" descr="A persons hand&#10;&#10;Description generated with very high confidence">
            <a:extLst>
              <a:ext uri="{FF2B5EF4-FFF2-40B4-BE49-F238E27FC236}">
                <a16:creationId xmlns:a16="http://schemas.microsoft.com/office/drawing/2014/main" id="{3674F9C6-C2CA-48AA-AAB4-5B59C800B4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3941" y="2176310"/>
            <a:ext cx="409176" cy="556422"/>
          </a:xfrm>
          <a:prstGeom prst="rect">
            <a:avLst/>
          </a:prstGeom>
        </p:spPr>
      </p:pic>
      <p:pic>
        <p:nvPicPr>
          <p:cNvPr id="31" name="Picture 30" descr="A picture containing handwear&#10;&#10;Description generated with high confidence">
            <a:extLst>
              <a:ext uri="{FF2B5EF4-FFF2-40B4-BE49-F238E27FC236}">
                <a16:creationId xmlns:a16="http://schemas.microsoft.com/office/drawing/2014/main" id="{AFF4E00F-F529-49A7-88A4-0519CDFFE9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72827" y="2181074"/>
            <a:ext cx="285740" cy="530294"/>
          </a:xfrm>
          <a:prstGeom prst="rect">
            <a:avLst/>
          </a:prstGeom>
        </p:spPr>
      </p:pic>
      <p:pic>
        <p:nvPicPr>
          <p:cNvPr id="33" name="Picture 32">
            <a:extLst>
              <a:ext uri="{FF2B5EF4-FFF2-40B4-BE49-F238E27FC236}">
                <a16:creationId xmlns:a16="http://schemas.microsoft.com/office/drawing/2014/main" id="{D853086E-F3C3-4BB9-9801-8EB55ED869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1235" y="2176310"/>
            <a:ext cx="259552" cy="535058"/>
          </a:xfrm>
          <a:prstGeom prst="rect">
            <a:avLst/>
          </a:prstGeom>
        </p:spPr>
      </p:pic>
      <p:pic>
        <p:nvPicPr>
          <p:cNvPr id="34" name="Picture 33" descr="A close up of a piece of paper&#10;&#10;Description generated with high confidence">
            <a:extLst>
              <a:ext uri="{FF2B5EF4-FFF2-40B4-BE49-F238E27FC236}">
                <a16:creationId xmlns:a16="http://schemas.microsoft.com/office/drawing/2014/main" id="{2AB9BA5B-F77E-435B-B450-2152657C37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17626" y="2791813"/>
            <a:ext cx="425491" cy="424894"/>
          </a:xfrm>
          <a:prstGeom prst="rect">
            <a:avLst/>
          </a:prstGeom>
        </p:spPr>
      </p:pic>
      <p:pic>
        <p:nvPicPr>
          <p:cNvPr id="35" name="Picture 34" descr="A picture containing animal, mollusk, invertebrate, person&#10;&#10;Description generated with high confidence">
            <a:extLst>
              <a:ext uri="{FF2B5EF4-FFF2-40B4-BE49-F238E27FC236}">
                <a16:creationId xmlns:a16="http://schemas.microsoft.com/office/drawing/2014/main" id="{5079F022-B3D0-4DDE-B4C1-9100458F353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56992" y="2829437"/>
            <a:ext cx="285740" cy="386267"/>
          </a:xfrm>
          <a:prstGeom prst="rect">
            <a:avLst/>
          </a:prstGeom>
        </p:spPr>
      </p:pic>
      <p:pic>
        <p:nvPicPr>
          <p:cNvPr id="36" name="Picture 35" descr="A picture containing mollusk, animal, invertebrate&#10;&#10;Description generated with high confidence">
            <a:extLst>
              <a:ext uri="{FF2B5EF4-FFF2-40B4-BE49-F238E27FC236}">
                <a16:creationId xmlns:a16="http://schemas.microsoft.com/office/drawing/2014/main" id="{F600B755-11A5-4290-A104-A68418C00B9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08257" y="2795898"/>
            <a:ext cx="397849" cy="420336"/>
          </a:xfrm>
          <a:prstGeom prst="rect">
            <a:avLst/>
          </a:prstGeom>
        </p:spPr>
      </p:pic>
      <p:pic>
        <p:nvPicPr>
          <p:cNvPr id="37" name="Picture 36" descr="A picture containing invertebrate, animal, mollusk, conch&#10;&#10;Description generated with very high confidence">
            <a:extLst>
              <a:ext uri="{FF2B5EF4-FFF2-40B4-BE49-F238E27FC236}">
                <a16:creationId xmlns:a16="http://schemas.microsoft.com/office/drawing/2014/main" id="{08289007-255E-46A0-BFBE-D0063B91449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01237" y="2841983"/>
            <a:ext cx="310795" cy="334440"/>
          </a:xfrm>
          <a:prstGeom prst="rect">
            <a:avLst/>
          </a:prstGeom>
        </p:spPr>
      </p:pic>
      <p:cxnSp>
        <p:nvCxnSpPr>
          <p:cNvPr id="38" name="Straight Arrow Connector 37">
            <a:extLst>
              <a:ext uri="{FF2B5EF4-FFF2-40B4-BE49-F238E27FC236}">
                <a16:creationId xmlns:a16="http://schemas.microsoft.com/office/drawing/2014/main" id="{2D266309-4EA4-4174-8D92-C7DEF4C25E0E}"/>
              </a:ext>
            </a:extLst>
          </p:cNvPr>
          <p:cNvCxnSpPr/>
          <p:nvPr/>
        </p:nvCxnSpPr>
        <p:spPr>
          <a:xfrm>
            <a:off x="3720674" y="2680610"/>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39" name="Flowchart: Manual Operation 38">
            <a:extLst>
              <a:ext uri="{FF2B5EF4-FFF2-40B4-BE49-F238E27FC236}">
                <a16:creationId xmlns:a16="http://schemas.microsoft.com/office/drawing/2014/main" id="{54629817-087F-4FC7-9B8B-073B774D2C04}"/>
              </a:ext>
            </a:extLst>
          </p:cNvPr>
          <p:cNvSpPr/>
          <p:nvPr/>
        </p:nvSpPr>
        <p:spPr>
          <a:xfrm rot="16200000">
            <a:off x="4387680" y="2062374"/>
            <a:ext cx="643853" cy="1239918"/>
          </a:xfrm>
          <a:prstGeom prst="flowChartManualOperat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dirty="0"/>
          </a:p>
        </p:txBody>
      </p:sp>
      <p:sp>
        <p:nvSpPr>
          <p:cNvPr id="40" name="Rectangle 39">
            <a:extLst>
              <a:ext uri="{FF2B5EF4-FFF2-40B4-BE49-F238E27FC236}">
                <a16:creationId xmlns:a16="http://schemas.microsoft.com/office/drawing/2014/main" id="{8F92BDAC-B06C-44F6-915F-EC74C59250E1}"/>
              </a:ext>
            </a:extLst>
          </p:cNvPr>
          <p:cNvSpPr/>
          <p:nvPr/>
        </p:nvSpPr>
        <p:spPr>
          <a:xfrm>
            <a:off x="5715730" y="2280918"/>
            <a:ext cx="1392701" cy="860900"/>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Validation and Testing</a:t>
            </a:r>
          </a:p>
        </p:txBody>
      </p:sp>
      <p:cxnSp>
        <p:nvCxnSpPr>
          <p:cNvPr id="42" name="Straight Arrow Connector 41">
            <a:extLst>
              <a:ext uri="{FF2B5EF4-FFF2-40B4-BE49-F238E27FC236}">
                <a16:creationId xmlns:a16="http://schemas.microsoft.com/office/drawing/2014/main" id="{B0623802-A08E-41DF-84DA-3596049553EA}"/>
              </a:ext>
            </a:extLst>
          </p:cNvPr>
          <p:cNvCxnSpPr/>
          <p:nvPr/>
        </p:nvCxnSpPr>
        <p:spPr>
          <a:xfrm>
            <a:off x="5370808" y="2675350"/>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D665CA2-E352-48B8-AA8D-7B007E5866E0}"/>
              </a:ext>
            </a:extLst>
          </p:cNvPr>
          <p:cNvCxnSpPr/>
          <p:nvPr/>
        </p:nvCxnSpPr>
        <p:spPr>
          <a:xfrm>
            <a:off x="7115534" y="2685856"/>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7AFA1B47-9FE7-4C5C-87F1-CB1EFD8C0900}"/>
              </a:ext>
            </a:extLst>
          </p:cNvPr>
          <p:cNvSpPr/>
          <p:nvPr/>
        </p:nvSpPr>
        <p:spPr>
          <a:xfrm>
            <a:off x="7428916" y="2275662"/>
            <a:ext cx="1392701" cy="860900"/>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Save Model</a:t>
            </a:r>
          </a:p>
        </p:txBody>
      </p:sp>
      <p:sp>
        <p:nvSpPr>
          <p:cNvPr id="46" name="TextBox 45">
            <a:extLst>
              <a:ext uri="{FF2B5EF4-FFF2-40B4-BE49-F238E27FC236}">
                <a16:creationId xmlns:a16="http://schemas.microsoft.com/office/drawing/2014/main" id="{4D419C8F-54C8-457A-AA48-2D6B852E77DB}"/>
              </a:ext>
            </a:extLst>
          </p:cNvPr>
          <p:cNvSpPr txBox="1"/>
          <p:nvPr/>
        </p:nvSpPr>
        <p:spPr>
          <a:xfrm>
            <a:off x="4288301" y="2511893"/>
            <a:ext cx="735937" cy="646331"/>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CNN</a:t>
            </a:r>
          </a:p>
        </p:txBody>
      </p:sp>
      <p:sp>
        <p:nvSpPr>
          <p:cNvPr id="47" name="Content Placeholder 8">
            <a:extLst>
              <a:ext uri="{FF2B5EF4-FFF2-40B4-BE49-F238E27FC236}">
                <a16:creationId xmlns:a16="http://schemas.microsoft.com/office/drawing/2014/main" id="{1D04DA8D-87CA-4A37-8EDD-BB5A8EC1BBA8}"/>
              </a:ext>
            </a:extLst>
          </p:cNvPr>
          <p:cNvSpPr txBox="1">
            <a:spLocks/>
          </p:cNvSpPr>
          <p:nvPr/>
        </p:nvSpPr>
        <p:spPr>
          <a:xfrm>
            <a:off x="838197" y="4145187"/>
            <a:ext cx="4301359" cy="50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Recognition Phase</a:t>
            </a:r>
          </a:p>
        </p:txBody>
      </p:sp>
      <p:pic>
        <p:nvPicPr>
          <p:cNvPr id="48" name="Picture 2" descr="Wall Mount Camera icon. The icon is a picture of a camera mounted on a wall. The camera is facing left. The camera has a cone shaped lens and a rectangular body.">
            <a:extLst>
              <a:ext uri="{FF2B5EF4-FFF2-40B4-BE49-F238E27FC236}">
                <a16:creationId xmlns:a16="http://schemas.microsoft.com/office/drawing/2014/main" id="{0C5BEE7B-81AD-4355-BD82-3F091A3F81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rot="1386223">
            <a:off x="2730455" y="5140376"/>
            <a:ext cx="479736" cy="479736"/>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descr="Related image">
            <a:extLst>
              <a:ext uri="{FF2B5EF4-FFF2-40B4-BE49-F238E27FC236}">
                <a16:creationId xmlns:a16="http://schemas.microsoft.com/office/drawing/2014/main" id="{498AEED8-DDB7-4AB0-9331-00D6900F9A7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75039" y="5137193"/>
            <a:ext cx="789197" cy="789197"/>
          </a:xfrm>
          <a:prstGeom prst="rect">
            <a:avLst/>
          </a:prstGeom>
          <a:noFill/>
          <a:extLst>
            <a:ext uri="{909E8E84-426E-40DD-AFC4-6F175D3DCCD1}">
              <a14:hiddenFill xmlns:a14="http://schemas.microsoft.com/office/drawing/2010/main">
                <a:solidFill>
                  <a:srgbClr val="FFFFFF"/>
                </a:solidFill>
              </a14:hiddenFill>
            </a:ext>
          </a:extLst>
        </p:spPr>
      </p:pic>
      <p:sp>
        <p:nvSpPr>
          <p:cNvPr id="50" name="Rectangle 49">
            <a:extLst>
              <a:ext uri="{FF2B5EF4-FFF2-40B4-BE49-F238E27FC236}">
                <a16:creationId xmlns:a16="http://schemas.microsoft.com/office/drawing/2014/main" id="{A5C84889-ED8E-4C5F-B9E1-9333EFDAB088}"/>
              </a:ext>
            </a:extLst>
          </p:cNvPr>
          <p:cNvSpPr/>
          <p:nvPr/>
        </p:nvSpPr>
        <p:spPr>
          <a:xfrm>
            <a:off x="2024542" y="5065490"/>
            <a:ext cx="1392701" cy="860900"/>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b="1"/>
          </a:p>
        </p:txBody>
      </p:sp>
      <p:sp>
        <p:nvSpPr>
          <p:cNvPr id="51" name="TextBox 50">
            <a:extLst>
              <a:ext uri="{FF2B5EF4-FFF2-40B4-BE49-F238E27FC236}">
                <a16:creationId xmlns:a16="http://schemas.microsoft.com/office/drawing/2014/main" id="{68D128D3-D854-49B0-A0C3-80C07CC0BFF6}"/>
              </a:ext>
            </a:extLst>
          </p:cNvPr>
          <p:cNvSpPr txBox="1"/>
          <p:nvPr/>
        </p:nvSpPr>
        <p:spPr>
          <a:xfrm>
            <a:off x="1974444" y="4736524"/>
            <a:ext cx="1390385" cy="338554"/>
          </a:xfrm>
          <a:prstGeom prst="rect">
            <a:avLst/>
          </a:prstGeom>
          <a:noFill/>
        </p:spPr>
        <p:txBody>
          <a:bodyPr wrap="square" rtlCol="0">
            <a:spAutoFit/>
          </a:bodyPr>
          <a:lstStyle/>
          <a:p>
            <a:pPr algn="ctr"/>
            <a:r>
              <a:rPr lang="en-US" sz="1600" b="1" dirty="0">
                <a:solidFill>
                  <a:schemeClr val="tx2"/>
                </a:solidFill>
                <a:latin typeface="Tw Cen MT (Body)"/>
              </a:rPr>
              <a:t>Input</a:t>
            </a:r>
          </a:p>
        </p:txBody>
      </p:sp>
      <p:cxnSp>
        <p:nvCxnSpPr>
          <p:cNvPr id="52" name="Straight Arrow Connector 51">
            <a:extLst>
              <a:ext uri="{FF2B5EF4-FFF2-40B4-BE49-F238E27FC236}">
                <a16:creationId xmlns:a16="http://schemas.microsoft.com/office/drawing/2014/main" id="{51CAFA61-E026-4164-87B6-411DAFFA56D3}"/>
              </a:ext>
            </a:extLst>
          </p:cNvPr>
          <p:cNvCxnSpPr/>
          <p:nvPr/>
        </p:nvCxnSpPr>
        <p:spPr>
          <a:xfrm>
            <a:off x="3447396" y="5465869"/>
            <a:ext cx="34682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F6ACDD78-C78A-4C64-BC4F-CD04E6BE9A10}"/>
              </a:ext>
            </a:extLst>
          </p:cNvPr>
          <p:cNvSpPr/>
          <p:nvPr/>
        </p:nvSpPr>
        <p:spPr>
          <a:xfrm>
            <a:off x="7491975" y="4923535"/>
            <a:ext cx="1392701" cy="860900"/>
          </a:xfrm>
          <a:prstGeom prst="rect">
            <a:avLst/>
          </a:prstGeom>
          <a:noFill/>
          <a:ln>
            <a:solidFill>
              <a:schemeClr val="tx2"/>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b="1" dirty="0">
                <a:latin typeface="Times New Roman" panose="02020603050405020304" pitchFamily="18" charset="0"/>
                <a:cs typeface="Times New Roman" panose="02020603050405020304" pitchFamily="18" charset="0"/>
              </a:rPr>
              <a:t>Classification Output</a:t>
            </a:r>
          </a:p>
        </p:txBody>
      </p:sp>
      <p:cxnSp>
        <p:nvCxnSpPr>
          <p:cNvPr id="54" name="Straight Arrow Connector 53">
            <a:extLst>
              <a:ext uri="{FF2B5EF4-FFF2-40B4-BE49-F238E27FC236}">
                <a16:creationId xmlns:a16="http://schemas.microsoft.com/office/drawing/2014/main" id="{22D5C6D7-E818-4399-8828-5AD44DB45A83}"/>
              </a:ext>
            </a:extLst>
          </p:cNvPr>
          <p:cNvCxnSpPr/>
          <p:nvPr/>
        </p:nvCxnSpPr>
        <p:spPr>
          <a:xfrm>
            <a:off x="7259838" y="5408050"/>
            <a:ext cx="236886" cy="0"/>
          </a:xfrm>
          <a:prstGeom prst="straightConnector1">
            <a:avLst/>
          </a:prstGeom>
          <a:ln w="28575">
            <a:tailEnd type="triangle"/>
          </a:ln>
          <a:effectLst/>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CDE3ECBA-F086-4614-BA21-D487AD5C7B26}"/>
              </a:ext>
            </a:extLst>
          </p:cNvPr>
          <p:cNvSpPr txBox="1"/>
          <p:nvPr/>
        </p:nvSpPr>
        <p:spPr>
          <a:xfrm>
            <a:off x="5481226" y="4761134"/>
            <a:ext cx="73593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CNN</a:t>
            </a:r>
          </a:p>
        </p:txBody>
      </p:sp>
      <p:sp>
        <p:nvSpPr>
          <p:cNvPr id="56" name="TextBox 55">
            <a:extLst>
              <a:ext uri="{FF2B5EF4-FFF2-40B4-BE49-F238E27FC236}">
                <a16:creationId xmlns:a16="http://schemas.microsoft.com/office/drawing/2014/main" id="{DEFE9BD3-82F6-4C4A-AF7C-D19E09F45DD5}"/>
              </a:ext>
            </a:extLst>
          </p:cNvPr>
          <p:cNvSpPr txBox="1"/>
          <p:nvPr/>
        </p:nvSpPr>
        <p:spPr>
          <a:xfrm>
            <a:off x="5491734" y="5150022"/>
            <a:ext cx="73593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CNN</a:t>
            </a:r>
          </a:p>
        </p:txBody>
      </p:sp>
      <p:sp>
        <p:nvSpPr>
          <p:cNvPr id="57" name="TextBox 56">
            <a:extLst>
              <a:ext uri="{FF2B5EF4-FFF2-40B4-BE49-F238E27FC236}">
                <a16:creationId xmlns:a16="http://schemas.microsoft.com/office/drawing/2014/main" id="{C599ABA6-9A69-4BC1-BE84-25DA364894AB}"/>
              </a:ext>
            </a:extLst>
          </p:cNvPr>
          <p:cNvSpPr txBox="1"/>
          <p:nvPr/>
        </p:nvSpPr>
        <p:spPr>
          <a:xfrm>
            <a:off x="5507499" y="5544158"/>
            <a:ext cx="73593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CNN</a:t>
            </a:r>
          </a:p>
        </p:txBody>
      </p:sp>
      <p:sp>
        <p:nvSpPr>
          <p:cNvPr id="58" name="TextBox 57">
            <a:extLst>
              <a:ext uri="{FF2B5EF4-FFF2-40B4-BE49-F238E27FC236}">
                <a16:creationId xmlns:a16="http://schemas.microsoft.com/office/drawing/2014/main" id="{BADA5D15-B9C9-48D8-9762-BBF0F0838E44}"/>
              </a:ext>
            </a:extLst>
          </p:cNvPr>
          <p:cNvSpPr txBox="1"/>
          <p:nvPr/>
        </p:nvSpPr>
        <p:spPr>
          <a:xfrm>
            <a:off x="5507500" y="5906762"/>
            <a:ext cx="735937" cy="307777"/>
          </a:xfrm>
          <a:prstGeom prst="rect">
            <a:avLst/>
          </a:prstGeom>
          <a:noFill/>
        </p:spPr>
        <p:txBody>
          <a:bodyPr wrap="square" rtlCol="0">
            <a:spAutoFit/>
          </a:bodyPr>
          <a:lstStyle/>
          <a:p>
            <a:r>
              <a:rPr lang="en-US" sz="1400" b="1" dirty="0">
                <a:latin typeface="Times New Roman" panose="02020603050405020304" pitchFamily="18" charset="0"/>
                <a:cs typeface="Times New Roman" panose="02020603050405020304" pitchFamily="18" charset="0"/>
              </a:rPr>
              <a:t>CNN</a:t>
            </a:r>
          </a:p>
        </p:txBody>
      </p:sp>
      <p:sp>
        <p:nvSpPr>
          <p:cNvPr id="59" name="TextBox 58">
            <a:extLst>
              <a:ext uri="{FF2B5EF4-FFF2-40B4-BE49-F238E27FC236}">
                <a16:creationId xmlns:a16="http://schemas.microsoft.com/office/drawing/2014/main" id="{305E8A57-F6E8-4C27-BF3A-CE8DD7A3EF70}"/>
              </a:ext>
            </a:extLst>
          </p:cNvPr>
          <p:cNvSpPr txBox="1"/>
          <p:nvPr/>
        </p:nvSpPr>
        <p:spPr>
          <a:xfrm>
            <a:off x="1862966" y="1741056"/>
            <a:ext cx="1978559" cy="338554"/>
          </a:xfrm>
          <a:prstGeom prst="rect">
            <a:avLst/>
          </a:prstGeom>
          <a:noFill/>
        </p:spPr>
        <p:txBody>
          <a:bodyPr wrap="square" rtlCol="0">
            <a:spAutoFit/>
          </a:bodyPr>
          <a:lstStyle/>
          <a:p>
            <a:pPr algn="ctr"/>
            <a:r>
              <a:rPr lang="en-US" sz="1600" b="1" dirty="0">
                <a:solidFill>
                  <a:schemeClr val="tx2"/>
                </a:solidFill>
                <a:latin typeface="Tw Cen MT (Body)"/>
              </a:rPr>
              <a:t>ASL Training Dataset</a:t>
            </a:r>
          </a:p>
        </p:txBody>
      </p:sp>
      <p:sp>
        <p:nvSpPr>
          <p:cNvPr id="60" name="TextBox 59">
            <a:extLst>
              <a:ext uri="{FF2B5EF4-FFF2-40B4-BE49-F238E27FC236}">
                <a16:creationId xmlns:a16="http://schemas.microsoft.com/office/drawing/2014/main" id="{2512FAAE-00D4-41B0-9A7B-34C7A0D29E8D}"/>
              </a:ext>
            </a:extLst>
          </p:cNvPr>
          <p:cNvSpPr txBox="1"/>
          <p:nvPr/>
        </p:nvSpPr>
        <p:spPr>
          <a:xfrm>
            <a:off x="3812650" y="1751562"/>
            <a:ext cx="1978559" cy="338554"/>
          </a:xfrm>
          <a:prstGeom prst="rect">
            <a:avLst/>
          </a:prstGeom>
          <a:noFill/>
        </p:spPr>
        <p:txBody>
          <a:bodyPr wrap="square" rtlCol="0">
            <a:spAutoFit/>
          </a:bodyPr>
          <a:lstStyle/>
          <a:p>
            <a:pPr algn="ctr"/>
            <a:r>
              <a:rPr lang="en-US" sz="1600" b="1" dirty="0">
                <a:solidFill>
                  <a:schemeClr val="tx2"/>
                </a:solidFill>
                <a:latin typeface="Tw Cen MT (Body)"/>
              </a:rPr>
              <a:t>Training CNN</a:t>
            </a:r>
          </a:p>
        </p:txBody>
      </p:sp>
      <p:sp>
        <p:nvSpPr>
          <p:cNvPr id="61" name="TextBox 60">
            <a:extLst>
              <a:ext uri="{FF2B5EF4-FFF2-40B4-BE49-F238E27FC236}">
                <a16:creationId xmlns:a16="http://schemas.microsoft.com/office/drawing/2014/main" id="{EF9472F8-0492-475C-9FC3-A915A89AF1B5}"/>
              </a:ext>
            </a:extLst>
          </p:cNvPr>
          <p:cNvSpPr txBox="1"/>
          <p:nvPr/>
        </p:nvSpPr>
        <p:spPr>
          <a:xfrm>
            <a:off x="5541619" y="1714772"/>
            <a:ext cx="1730168" cy="584775"/>
          </a:xfrm>
          <a:prstGeom prst="rect">
            <a:avLst/>
          </a:prstGeom>
          <a:noFill/>
        </p:spPr>
        <p:txBody>
          <a:bodyPr wrap="square" rtlCol="0">
            <a:spAutoFit/>
          </a:bodyPr>
          <a:lstStyle/>
          <a:p>
            <a:pPr algn="ctr"/>
            <a:r>
              <a:rPr lang="en-US" sz="1600" b="1" dirty="0">
                <a:solidFill>
                  <a:schemeClr val="tx2"/>
                </a:solidFill>
                <a:latin typeface="Tw Cen MT (Body)"/>
              </a:rPr>
              <a:t>Validation &amp; Testing</a:t>
            </a:r>
          </a:p>
        </p:txBody>
      </p:sp>
      <p:sp>
        <p:nvSpPr>
          <p:cNvPr id="62" name="TextBox 61">
            <a:extLst>
              <a:ext uri="{FF2B5EF4-FFF2-40B4-BE49-F238E27FC236}">
                <a16:creationId xmlns:a16="http://schemas.microsoft.com/office/drawing/2014/main" id="{C4C9FC7C-2419-46FD-A370-6041C3E6F757}"/>
              </a:ext>
            </a:extLst>
          </p:cNvPr>
          <p:cNvSpPr txBox="1"/>
          <p:nvPr/>
        </p:nvSpPr>
        <p:spPr>
          <a:xfrm>
            <a:off x="7223279" y="1741044"/>
            <a:ext cx="1730168" cy="584775"/>
          </a:xfrm>
          <a:prstGeom prst="rect">
            <a:avLst/>
          </a:prstGeom>
          <a:noFill/>
        </p:spPr>
        <p:txBody>
          <a:bodyPr wrap="square" rtlCol="0">
            <a:spAutoFit/>
          </a:bodyPr>
          <a:lstStyle/>
          <a:p>
            <a:pPr algn="ctr"/>
            <a:r>
              <a:rPr lang="en-US" sz="1600" b="1" dirty="0">
                <a:solidFill>
                  <a:schemeClr val="tx2"/>
                </a:solidFill>
                <a:latin typeface="Tw Cen MT (Body)"/>
              </a:rPr>
              <a:t>Saving Trained Model</a:t>
            </a:r>
          </a:p>
        </p:txBody>
      </p:sp>
      <p:sp>
        <p:nvSpPr>
          <p:cNvPr id="63" name="TextBox 62">
            <a:extLst>
              <a:ext uri="{FF2B5EF4-FFF2-40B4-BE49-F238E27FC236}">
                <a16:creationId xmlns:a16="http://schemas.microsoft.com/office/drawing/2014/main" id="{FA15B336-2218-4434-996A-A14ED0874012}"/>
              </a:ext>
            </a:extLst>
          </p:cNvPr>
          <p:cNvSpPr txBox="1"/>
          <p:nvPr/>
        </p:nvSpPr>
        <p:spPr>
          <a:xfrm>
            <a:off x="5579500" y="4400189"/>
            <a:ext cx="1390385" cy="338554"/>
          </a:xfrm>
          <a:prstGeom prst="rect">
            <a:avLst/>
          </a:prstGeom>
          <a:noFill/>
        </p:spPr>
        <p:txBody>
          <a:bodyPr wrap="square" rtlCol="0">
            <a:spAutoFit/>
          </a:bodyPr>
          <a:lstStyle/>
          <a:p>
            <a:pPr algn="ctr"/>
            <a:r>
              <a:rPr lang="en-US" sz="1600" b="1" dirty="0" err="1">
                <a:solidFill>
                  <a:schemeClr val="tx2"/>
                </a:solidFill>
                <a:latin typeface="Tw Cen MT (Body)"/>
              </a:rPr>
              <a:t>Ensembling</a:t>
            </a:r>
            <a:endParaRPr lang="en-US" sz="1600" b="1" dirty="0">
              <a:solidFill>
                <a:schemeClr val="tx2"/>
              </a:solidFill>
              <a:latin typeface="Tw Cen MT (Body)"/>
            </a:endParaRPr>
          </a:p>
        </p:txBody>
      </p:sp>
    </p:spTree>
    <p:extLst>
      <p:ext uri="{BB962C8B-B14F-4D97-AF65-F5344CB8AC3E}">
        <p14:creationId xmlns:p14="http://schemas.microsoft.com/office/powerpoint/2010/main" val="37446747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Training- Dataset</a:t>
            </a:r>
          </a:p>
        </p:txBody>
      </p:sp>
      <p:pic>
        <p:nvPicPr>
          <p:cNvPr id="6" name="Picture 5" descr="A close up of a mans face&#10;&#10;Description generated with very high confidence">
            <a:extLst>
              <a:ext uri="{FF2B5EF4-FFF2-40B4-BE49-F238E27FC236}">
                <a16:creationId xmlns:a16="http://schemas.microsoft.com/office/drawing/2014/main" id="{3FC9F592-7B40-4A2A-9B0B-38BAB63D45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70" y="3149086"/>
            <a:ext cx="5687658" cy="3199307"/>
          </a:xfrm>
          <a:prstGeom prst="rect">
            <a:avLst/>
          </a:prstGeom>
        </p:spPr>
      </p:pic>
      <p:pic>
        <p:nvPicPr>
          <p:cNvPr id="4" name="Picture 3" descr="A picture containing indoor, row&#10;&#10;Description generated with very high confidence">
            <a:extLst>
              <a:ext uri="{FF2B5EF4-FFF2-40B4-BE49-F238E27FC236}">
                <a16:creationId xmlns:a16="http://schemas.microsoft.com/office/drawing/2014/main" id="{99EE15FC-D3EC-4FCA-AC40-2C905ECE3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725" y="3133319"/>
            <a:ext cx="5687658" cy="3199306"/>
          </a:xfrm>
          <a:prstGeom prst="rect">
            <a:avLst/>
          </a:prstGeom>
        </p:spPr>
      </p:pic>
      <p:sp>
        <p:nvSpPr>
          <p:cNvPr id="5" name="Content Placeholder 8">
            <a:extLst>
              <a:ext uri="{FF2B5EF4-FFF2-40B4-BE49-F238E27FC236}">
                <a16:creationId xmlns:a16="http://schemas.microsoft.com/office/drawing/2014/main" id="{2859F680-2A3A-46A7-B42C-8E41D651B0A4}"/>
              </a:ext>
            </a:extLst>
          </p:cNvPr>
          <p:cNvSpPr>
            <a:spLocks noGrp="1"/>
          </p:cNvSpPr>
          <p:nvPr>
            <p:ph idx="1"/>
          </p:nvPr>
        </p:nvSpPr>
        <p:spPr>
          <a:xfrm>
            <a:off x="838200" y="1041916"/>
            <a:ext cx="10103069" cy="5816084"/>
          </a:xfrm>
        </p:spPr>
        <p:txBody>
          <a:bodyPr>
            <a:normAutofit/>
          </a:bodyPr>
          <a:lstStyle/>
          <a:p>
            <a:pPr algn="just"/>
            <a:r>
              <a:rPr lang="en-US" sz="2400" dirty="0"/>
              <a:t>Our dataset consists of 25,254 image with 1098 image for each letter.</a:t>
            </a:r>
          </a:p>
          <a:p>
            <a:pPr algn="just"/>
            <a:r>
              <a:rPr lang="en-US" sz="2400" dirty="0"/>
              <a:t>The dataset is a combination of images from Massey University standard ASL dataset and inhouse generated images.</a:t>
            </a:r>
          </a:p>
          <a:p>
            <a:pPr algn="just"/>
            <a:r>
              <a:rPr lang="en-US" sz="2400" dirty="0"/>
              <a:t>The dataset comprises of hand gestures from 6 subjects under various lighting conditions.</a:t>
            </a:r>
          </a:p>
        </p:txBody>
      </p:sp>
      <p:sp>
        <p:nvSpPr>
          <p:cNvPr id="7" name="Content Placeholder 8">
            <a:extLst>
              <a:ext uri="{FF2B5EF4-FFF2-40B4-BE49-F238E27FC236}">
                <a16:creationId xmlns:a16="http://schemas.microsoft.com/office/drawing/2014/main" id="{24E8F73C-EC7A-42AD-B352-CBB3B743B6EC}"/>
              </a:ext>
            </a:extLst>
          </p:cNvPr>
          <p:cNvSpPr txBox="1">
            <a:spLocks/>
          </p:cNvSpPr>
          <p:nvPr/>
        </p:nvSpPr>
        <p:spPr>
          <a:xfrm>
            <a:off x="1428133" y="6209955"/>
            <a:ext cx="4301359" cy="50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Massey University ASL Dataset</a:t>
            </a:r>
          </a:p>
        </p:txBody>
      </p:sp>
      <p:sp>
        <p:nvSpPr>
          <p:cNvPr id="8" name="Content Placeholder 8">
            <a:extLst>
              <a:ext uri="{FF2B5EF4-FFF2-40B4-BE49-F238E27FC236}">
                <a16:creationId xmlns:a16="http://schemas.microsoft.com/office/drawing/2014/main" id="{DC9211AC-04EC-4C1C-9940-CDAD5475489F}"/>
              </a:ext>
            </a:extLst>
          </p:cNvPr>
          <p:cNvSpPr txBox="1">
            <a:spLocks/>
          </p:cNvSpPr>
          <p:nvPr/>
        </p:nvSpPr>
        <p:spPr>
          <a:xfrm>
            <a:off x="7435646" y="6244371"/>
            <a:ext cx="4301359" cy="50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Inhouse Generated ASL Dataset</a:t>
            </a:r>
          </a:p>
        </p:txBody>
      </p:sp>
    </p:spTree>
    <p:extLst>
      <p:ext uri="{BB962C8B-B14F-4D97-AF65-F5344CB8AC3E}">
        <p14:creationId xmlns:p14="http://schemas.microsoft.com/office/powerpoint/2010/main" val="41892996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Training- CNN Architecture</a:t>
            </a:r>
          </a:p>
        </p:txBody>
      </p:sp>
      <p:pic>
        <p:nvPicPr>
          <p:cNvPr id="4" name="Picture 3" descr="A screenshot of a cell phone&#10;&#10;Description generated with very high confidence">
            <a:extLst>
              <a:ext uri="{FF2B5EF4-FFF2-40B4-BE49-F238E27FC236}">
                <a16:creationId xmlns:a16="http://schemas.microsoft.com/office/drawing/2014/main" id="{D986C0EC-B37F-421B-8925-DAD9F3442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6434" y="1041916"/>
            <a:ext cx="4486901" cy="5077534"/>
          </a:xfrm>
          <a:prstGeom prst="rect">
            <a:avLst/>
          </a:prstGeom>
        </p:spPr>
      </p:pic>
      <p:pic>
        <p:nvPicPr>
          <p:cNvPr id="6" name="Picture 5" descr="A screenshot of a cell phone&#10;&#10;Description generated with high confidence">
            <a:extLst>
              <a:ext uri="{FF2B5EF4-FFF2-40B4-BE49-F238E27FC236}">
                <a16:creationId xmlns:a16="http://schemas.microsoft.com/office/drawing/2014/main" id="{677EE138-1C38-479D-8672-8B728AFB2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552" y="3808211"/>
            <a:ext cx="4210965" cy="3034023"/>
          </a:xfrm>
          <a:prstGeom prst="rect">
            <a:avLst/>
          </a:prstGeom>
        </p:spPr>
      </p:pic>
      <p:sp>
        <p:nvSpPr>
          <p:cNvPr id="5" name="Content Placeholder 8">
            <a:extLst>
              <a:ext uri="{FF2B5EF4-FFF2-40B4-BE49-F238E27FC236}">
                <a16:creationId xmlns:a16="http://schemas.microsoft.com/office/drawing/2014/main" id="{4D8507C6-9C90-450E-80A4-F5EC17F9413C}"/>
              </a:ext>
            </a:extLst>
          </p:cNvPr>
          <p:cNvSpPr>
            <a:spLocks noGrp="1"/>
          </p:cNvSpPr>
          <p:nvPr>
            <p:ph idx="1"/>
          </p:nvPr>
        </p:nvSpPr>
        <p:spPr>
          <a:xfrm>
            <a:off x="705698" y="1041916"/>
            <a:ext cx="6445469" cy="5816084"/>
          </a:xfrm>
        </p:spPr>
        <p:txBody>
          <a:bodyPr>
            <a:normAutofit/>
          </a:bodyPr>
          <a:lstStyle/>
          <a:p>
            <a:pPr algn="just"/>
            <a:r>
              <a:rPr lang="en-US" sz="2400" dirty="0"/>
              <a:t>In our system we used </a:t>
            </a:r>
            <a:r>
              <a:rPr lang="en-US" sz="2400" dirty="0" err="1"/>
              <a:t>MobileNet</a:t>
            </a:r>
            <a:r>
              <a:rPr lang="en-US" sz="2400" dirty="0"/>
              <a:t>, a modified version of </a:t>
            </a:r>
            <a:r>
              <a:rPr lang="en-US" sz="2400" dirty="0" err="1"/>
              <a:t>GoogleNet</a:t>
            </a:r>
            <a:r>
              <a:rPr lang="en-US" sz="2400" dirty="0"/>
              <a:t> architecture for training.</a:t>
            </a:r>
          </a:p>
          <a:p>
            <a:pPr algn="just"/>
            <a:r>
              <a:rPr lang="en-US" sz="2400" dirty="0" err="1"/>
              <a:t>MobileNet</a:t>
            </a:r>
            <a:r>
              <a:rPr lang="en-US" sz="2400" dirty="0"/>
              <a:t> is a mobile and embedded system compatible light weight CNN architecture.</a:t>
            </a:r>
          </a:p>
          <a:p>
            <a:pPr algn="just"/>
            <a:r>
              <a:rPr lang="en-US" sz="2400" dirty="0"/>
              <a:t>Four independent </a:t>
            </a:r>
            <a:r>
              <a:rPr lang="en-US" sz="2400" dirty="0" err="1"/>
              <a:t>MobileNets</a:t>
            </a:r>
            <a:r>
              <a:rPr lang="en-US" sz="2400" dirty="0"/>
              <a:t> are trained through transfer learning and ensembled for recognition.</a:t>
            </a:r>
          </a:p>
        </p:txBody>
      </p:sp>
      <p:sp>
        <p:nvSpPr>
          <p:cNvPr id="7" name="Content Placeholder 8">
            <a:extLst>
              <a:ext uri="{FF2B5EF4-FFF2-40B4-BE49-F238E27FC236}">
                <a16:creationId xmlns:a16="http://schemas.microsoft.com/office/drawing/2014/main" id="{8D0927AD-F0E5-4834-B8AC-92AAD25D4B20}"/>
              </a:ext>
            </a:extLst>
          </p:cNvPr>
          <p:cNvSpPr txBox="1">
            <a:spLocks/>
          </p:cNvSpPr>
          <p:nvPr/>
        </p:nvSpPr>
        <p:spPr>
          <a:xfrm>
            <a:off x="8758081" y="6264258"/>
            <a:ext cx="4301359" cy="50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err="1"/>
              <a:t>MobileNet</a:t>
            </a:r>
            <a:r>
              <a:rPr lang="en-US" sz="1800" dirty="0"/>
              <a:t> Architecture</a:t>
            </a:r>
          </a:p>
        </p:txBody>
      </p:sp>
    </p:spTree>
    <p:extLst>
      <p:ext uri="{BB962C8B-B14F-4D97-AF65-F5344CB8AC3E}">
        <p14:creationId xmlns:p14="http://schemas.microsoft.com/office/powerpoint/2010/main" val="24130377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Training Configuration</a:t>
            </a:r>
          </a:p>
        </p:txBody>
      </p:sp>
      <p:sp>
        <p:nvSpPr>
          <p:cNvPr id="4" name="Rectangle 3">
            <a:extLst>
              <a:ext uri="{FF2B5EF4-FFF2-40B4-BE49-F238E27FC236}">
                <a16:creationId xmlns:a16="http://schemas.microsoft.com/office/drawing/2014/main" id="{06E5E777-DFE8-4016-87F5-7A9FC984DA3B}"/>
              </a:ext>
            </a:extLst>
          </p:cNvPr>
          <p:cNvSpPr/>
          <p:nvPr/>
        </p:nvSpPr>
        <p:spPr>
          <a:xfrm>
            <a:off x="838200" y="1127513"/>
            <a:ext cx="10515600" cy="4524315"/>
          </a:xfrm>
          <a:prstGeom prst="rect">
            <a:avLst/>
          </a:prstGeom>
        </p:spPr>
        <p:txBody>
          <a:bodyPr wrap="square">
            <a:spAutoFit/>
          </a:bodyPr>
          <a:lstStyle/>
          <a:p>
            <a:pPr marL="285750" indent="-285750" algn="just">
              <a:buFont typeface="Arial" panose="020B0604020202020204" pitchFamily="34" charset="0"/>
              <a:buChar char="•"/>
            </a:pPr>
            <a:r>
              <a:rPr lang="en-US" sz="2400" dirty="0"/>
              <a:t>We have trained four independent </a:t>
            </a:r>
            <a:r>
              <a:rPr lang="en-US" sz="2400" dirty="0" err="1"/>
              <a:t>MobileNets</a:t>
            </a:r>
            <a:r>
              <a:rPr lang="en-US" sz="2400" dirty="0"/>
              <a:t> at diﬀerent learning iterations using transfer learning technique. </a:t>
            </a:r>
          </a:p>
          <a:p>
            <a:pPr marL="342900" indent="-342900" algn="just">
              <a:buFont typeface="Arial" panose="020B0604020202020204" pitchFamily="34" charset="0"/>
              <a:buChar char="•"/>
            </a:pPr>
            <a:r>
              <a:rPr lang="en-US" sz="2400" dirty="0"/>
              <a:t>In transfer learning, we import a pre-trained </a:t>
            </a:r>
            <a:r>
              <a:rPr lang="en-US" sz="2400" dirty="0" err="1"/>
              <a:t>MobileNet</a:t>
            </a:r>
            <a:r>
              <a:rPr lang="en-US" sz="2400" dirty="0"/>
              <a:t> whose weights for each layer obtained through training the ILSVRC dataset and re-initiate the ﬁnal classiﬁcation layer to optimize for the new target dataset, in this case ASL dataset. </a:t>
            </a:r>
          </a:p>
          <a:p>
            <a:pPr marL="342900" indent="-342900" algn="just">
              <a:buFont typeface="Arial" panose="020B0604020202020204" pitchFamily="34" charset="0"/>
              <a:buChar char="•"/>
            </a:pPr>
            <a:r>
              <a:rPr lang="en-US" sz="2400" dirty="0"/>
              <a:t>Four </a:t>
            </a:r>
            <a:r>
              <a:rPr lang="en-US" sz="2400" dirty="0" err="1"/>
              <a:t>Mobilenets</a:t>
            </a:r>
            <a:r>
              <a:rPr lang="en-US" sz="2400" dirty="0"/>
              <a:t> are trained at 5000, 10000, 15000 and 20000 learning iterations with a learning rate of 0.001. </a:t>
            </a:r>
          </a:p>
          <a:p>
            <a:pPr marL="342900" indent="-342900" algn="just">
              <a:buFont typeface="Arial" panose="020B0604020202020204" pitchFamily="34" charset="0"/>
              <a:buChar char="•"/>
            </a:pPr>
            <a:r>
              <a:rPr lang="en-US" sz="2400" dirty="0"/>
              <a:t>A dataset of 25,254 images with 1,098 images for each class are used for training out of which 10% of data is used for cross-validation. </a:t>
            </a:r>
          </a:p>
          <a:p>
            <a:pPr marL="342900" indent="-342900" algn="just">
              <a:buFont typeface="Arial" panose="020B0604020202020204" pitchFamily="34" charset="0"/>
              <a:buChar char="•"/>
            </a:pPr>
            <a:r>
              <a:rPr lang="en-US" sz="2400" dirty="0"/>
              <a:t>The </a:t>
            </a:r>
            <a:r>
              <a:rPr lang="en-US" sz="2400" dirty="0" err="1"/>
              <a:t>MobileNet</a:t>
            </a:r>
            <a:r>
              <a:rPr lang="en-US" sz="2400" dirty="0"/>
              <a:t> architecture used for training accepts input images of size 224x224 and the batch size is set to 100 for both training and validation.</a:t>
            </a:r>
          </a:p>
        </p:txBody>
      </p:sp>
    </p:spTree>
    <p:extLst>
      <p:ext uri="{BB962C8B-B14F-4D97-AF65-F5344CB8AC3E}">
        <p14:creationId xmlns:p14="http://schemas.microsoft.com/office/powerpoint/2010/main" val="3638800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838200" y="963877"/>
            <a:ext cx="3494362" cy="4930246"/>
          </a:xfrm>
        </p:spPr>
        <p:txBody>
          <a:bodyPr>
            <a:normAutofit/>
          </a:bodyPr>
          <a:lstStyle/>
          <a:p>
            <a:pPr algn="r"/>
            <a:r>
              <a:rPr lang="en-US" dirty="0">
                <a:solidFill>
                  <a:schemeClr val="accent1"/>
                </a:solidFill>
              </a:rPr>
              <a:t>Contents</a:t>
            </a:r>
          </a:p>
        </p:txBody>
      </p:sp>
      <p:sp>
        <p:nvSpPr>
          <p:cNvPr id="3" name="Content Placeholder 2"/>
          <p:cNvSpPr>
            <a:spLocks noGrp="1"/>
          </p:cNvSpPr>
          <p:nvPr>
            <p:ph idx="1"/>
          </p:nvPr>
        </p:nvSpPr>
        <p:spPr>
          <a:xfrm>
            <a:off x="4912614" y="1057072"/>
            <a:ext cx="6377769" cy="4930246"/>
          </a:xfrm>
        </p:spPr>
        <p:txBody>
          <a:bodyPr anchor="ctr">
            <a:normAutofit fontScale="92500" lnSpcReduction="10000"/>
          </a:bodyPr>
          <a:lstStyle/>
          <a:p>
            <a:r>
              <a:rPr lang="en-US" sz="2400" dirty="0"/>
              <a:t>Introduction</a:t>
            </a:r>
          </a:p>
          <a:p>
            <a:r>
              <a:rPr lang="en-US" sz="2400" dirty="0"/>
              <a:t>Problem Statement</a:t>
            </a:r>
          </a:p>
          <a:p>
            <a:r>
              <a:rPr lang="en-US" sz="2400" dirty="0"/>
              <a:t>Motivation</a:t>
            </a:r>
          </a:p>
          <a:p>
            <a:r>
              <a:rPr lang="en-US" sz="2400" dirty="0"/>
              <a:t>Literature Review</a:t>
            </a:r>
          </a:p>
          <a:p>
            <a:r>
              <a:rPr lang="en-US" sz="2400" dirty="0"/>
              <a:t>Our Approach</a:t>
            </a:r>
          </a:p>
          <a:p>
            <a:r>
              <a:rPr lang="en-US" sz="2400" dirty="0"/>
              <a:t>Challenges</a:t>
            </a:r>
          </a:p>
          <a:p>
            <a:r>
              <a:rPr lang="en-US" sz="2400" dirty="0"/>
              <a:t>System Design</a:t>
            </a:r>
          </a:p>
          <a:p>
            <a:r>
              <a:rPr lang="en-US" sz="2400" dirty="0"/>
              <a:t>Implementation</a:t>
            </a:r>
          </a:p>
          <a:p>
            <a:r>
              <a:rPr lang="en-US" sz="2400" dirty="0"/>
              <a:t>Results</a:t>
            </a:r>
          </a:p>
          <a:p>
            <a:r>
              <a:rPr lang="en-US" sz="2400" dirty="0"/>
              <a:t>Discussion</a:t>
            </a:r>
          </a:p>
          <a:p>
            <a:r>
              <a:rPr lang="en-US" sz="2400" dirty="0"/>
              <a:t>Future Work</a:t>
            </a:r>
          </a:p>
          <a:p>
            <a:r>
              <a:rPr lang="en-US" sz="2400" dirty="0"/>
              <a:t>Conclusion</a:t>
            </a:r>
          </a:p>
          <a:p>
            <a:endParaRPr lang="en-US" sz="2400" dirty="0"/>
          </a:p>
        </p:txBody>
      </p:sp>
    </p:spTree>
    <p:extLst>
      <p:ext uri="{BB962C8B-B14F-4D97-AF65-F5344CB8AC3E}">
        <p14:creationId xmlns:p14="http://schemas.microsoft.com/office/powerpoint/2010/main" val="2546054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Ensemble of Convolutional Neural Networks</a:t>
            </a:r>
          </a:p>
        </p:txBody>
      </p:sp>
      <p:sp>
        <p:nvSpPr>
          <p:cNvPr id="4" name="Rectangle 3">
            <a:extLst>
              <a:ext uri="{FF2B5EF4-FFF2-40B4-BE49-F238E27FC236}">
                <a16:creationId xmlns:a16="http://schemas.microsoft.com/office/drawing/2014/main" id="{4F16442F-4538-447D-9847-863BE7816475}"/>
              </a:ext>
            </a:extLst>
          </p:cNvPr>
          <p:cNvSpPr/>
          <p:nvPr/>
        </p:nvSpPr>
        <p:spPr>
          <a:xfrm>
            <a:off x="838200" y="1418125"/>
            <a:ext cx="10891345" cy="3785652"/>
          </a:xfrm>
          <a:prstGeom prst="rect">
            <a:avLst/>
          </a:prstGeom>
        </p:spPr>
        <p:txBody>
          <a:bodyPr wrap="square">
            <a:spAutoFit/>
          </a:bodyPr>
          <a:lstStyle/>
          <a:p>
            <a:pPr marL="342900" indent="-342900" algn="just">
              <a:buFont typeface="Arial" panose="020B0604020202020204" pitchFamily="34" charset="0"/>
              <a:buChar char="•"/>
            </a:pPr>
            <a:r>
              <a:rPr lang="en-US" sz="2400" dirty="0"/>
              <a:t>The independently trained </a:t>
            </a:r>
            <a:r>
              <a:rPr lang="en-US" sz="2400" dirty="0" err="1"/>
              <a:t>MobileNets</a:t>
            </a:r>
            <a:r>
              <a:rPr lang="en-US" sz="2400" dirty="0"/>
              <a:t> are ensembled by aggregating their individual conﬁdence scores which called bagging.</a:t>
            </a:r>
          </a:p>
          <a:p>
            <a:pPr marL="342900" indent="-342900" algn="just">
              <a:buFont typeface="Arial" panose="020B0604020202020204" pitchFamily="34" charset="0"/>
              <a:buChar char="•"/>
            </a:pPr>
            <a:r>
              <a:rPr lang="en-US" sz="2400" dirty="0"/>
              <a:t>This bagging based scoring makes the system highly stable as it reduces the prediction variance.</a:t>
            </a:r>
          </a:p>
          <a:p>
            <a:pPr marL="342900" indent="-342900" algn="just">
              <a:buFont typeface="Arial" panose="020B0604020202020204" pitchFamily="34" charset="0"/>
              <a:buChar char="•"/>
            </a:pPr>
            <a:r>
              <a:rPr lang="en-US" sz="2400" dirty="0"/>
              <a:t>We take 10 consecutive frames of single gesture and aggregate their conﬁdence scores for each classiﬁer to obtain a ﬁnal prediction conﬁdence to avoid misclassiﬁcation or low conﬁdence scores for gesture transition frames.</a:t>
            </a:r>
          </a:p>
          <a:p>
            <a:pPr marL="342900" indent="-342900" algn="just">
              <a:buFont typeface="Arial" panose="020B0604020202020204" pitchFamily="34" charset="0"/>
              <a:buChar char="•"/>
            </a:pPr>
            <a:r>
              <a:rPr lang="en-US" sz="2400" dirty="0"/>
              <a:t>we capture 10 consecutive frames and aggregate their scores for each of the four CNNs. Later, a second level aggregation of scores obtained for all four learners is performed to obtain ﬁnal prediction score.</a:t>
            </a:r>
          </a:p>
        </p:txBody>
      </p:sp>
    </p:spTree>
    <p:extLst>
      <p:ext uri="{BB962C8B-B14F-4D97-AF65-F5344CB8AC3E}">
        <p14:creationId xmlns:p14="http://schemas.microsoft.com/office/powerpoint/2010/main" val="2755643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Validation and Testing</a:t>
            </a:r>
          </a:p>
        </p:txBody>
      </p:sp>
      <p:pic>
        <p:nvPicPr>
          <p:cNvPr id="4" name="Picture 3" descr="A screenshot of a cell phone&#10;&#10;Description generated with high confidence">
            <a:extLst>
              <a:ext uri="{FF2B5EF4-FFF2-40B4-BE49-F238E27FC236}">
                <a16:creationId xmlns:a16="http://schemas.microsoft.com/office/drawing/2014/main" id="{F2DC4877-1676-4E99-8AC6-7978F90C9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7404" y="1041376"/>
            <a:ext cx="6256424" cy="3519237"/>
          </a:xfrm>
          <a:prstGeom prst="rect">
            <a:avLst/>
          </a:prstGeom>
        </p:spPr>
      </p:pic>
      <p:sp>
        <p:nvSpPr>
          <p:cNvPr id="6" name="Rectangle 5">
            <a:extLst>
              <a:ext uri="{FF2B5EF4-FFF2-40B4-BE49-F238E27FC236}">
                <a16:creationId xmlns:a16="http://schemas.microsoft.com/office/drawing/2014/main" id="{A015F1BF-4427-4764-A5EF-80B14ED6AB43}"/>
              </a:ext>
            </a:extLst>
          </p:cNvPr>
          <p:cNvSpPr/>
          <p:nvPr/>
        </p:nvSpPr>
        <p:spPr>
          <a:xfrm>
            <a:off x="465012" y="1243932"/>
            <a:ext cx="5352391" cy="4154984"/>
          </a:xfrm>
          <a:prstGeom prst="rect">
            <a:avLst/>
          </a:prstGeom>
        </p:spPr>
        <p:txBody>
          <a:bodyPr wrap="square">
            <a:spAutoFit/>
          </a:bodyPr>
          <a:lstStyle/>
          <a:p>
            <a:pPr marL="342900" indent="-342900" algn="just">
              <a:buFont typeface="Arial" panose="020B0604020202020204" pitchFamily="34" charset="0"/>
              <a:buChar char="•"/>
            </a:pPr>
            <a:r>
              <a:rPr lang="en-US" sz="2400" dirty="0"/>
              <a:t>10% of the input dataset is used for validation </a:t>
            </a:r>
            <a:r>
              <a:rPr lang="en-US" sz="2400" dirty="0" err="1"/>
              <a:t>i.e</a:t>
            </a:r>
            <a:r>
              <a:rPr lang="en-US" sz="2400" dirty="0"/>
              <a:t>, 2525 images. </a:t>
            </a:r>
          </a:p>
          <a:p>
            <a:pPr marL="342900" indent="-342900" algn="just">
              <a:buFont typeface="Arial" panose="020B0604020202020204" pitchFamily="34" charset="0"/>
              <a:buChar char="•"/>
            </a:pPr>
            <a:r>
              <a:rPr lang="en-US" sz="2400" dirty="0"/>
              <a:t>For testing, we have captured gesture images from 10 subjects under variable environmental conditions like complex background, variable lighting conditions, inclining the gesture posture, posing gesture close and far-way to the camera etc. 100 test images for each letter are generated and given to the testing module. </a:t>
            </a:r>
          </a:p>
        </p:txBody>
      </p:sp>
      <p:sp>
        <p:nvSpPr>
          <p:cNvPr id="7" name="Content Placeholder 8">
            <a:extLst>
              <a:ext uri="{FF2B5EF4-FFF2-40B4-BE49-F238E27FC236}">
                <a16:creationId xmlns:a16="http://schemas.microsoft.com/office/drawing/2014/main" id="{42811BE3-D926-409A-9E07-3CB8666D0A6A}"/>
              </a:ext>
            </a:extLst>
          </p:cNvPr>
          <p:cNvSpPr txBox="1">
            <a:spLocks/>
          </p:cNvSpPr>
          <p:nvPr/>
        </p:nvSpPr>
        <p:spPr>
          <a:xfrm>
            <a:off x="7772469" y="4560613"/>
            <a:ext cx="4301359" cy="50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t>Test ASL Dataset</a:t>
            </a:r>
          </a:p>
        </p:txBody>
      </p:sp>
    </p:spTree>
    <p:extLst>
      <p:ext uri="{BB962C8B-B14F-4D97-AF65-F5344CB8AC3E}">
        <p14:creationId xmlns:p14="http://schemas.microsoft.com/office/powerpoint/2010/main" val="1209074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Head Pose Estimation</a:t>
            </a:r>
          </a:p>
        </p:txBody>
      </p:sp>
      <p:pic>
        <p:nvPicPr>
          <p:cNvPr id="4" name="Picture 3" descr="A screenshot of a cell phone&#10;&#10;Description generated with high confidence">
            <a:extLst>
              <a:ext uri="{FF2B5EF4-FFF2-40B4-BE49-F238E27FC236}">
                <a16:creationId xmlns:a16="http://schemas.microsoft.com/office/drawing/2014/main" id="{25F7AD71-872F-4171-8E18-E3B04BEAD4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1498" y="1095186"/>
            <a:ext cx="6109004" cy="1213433"/>
          </a:xfrm>
          <a:prstGeom prst="rect">
            <a:avLst/>
          </a:prstGeom>
        </p:spPr>
      </p:pic>
      <p:sp>
        <p:nvSpPr>
          <p:cNvPr id="5" name="Rectangle 4">
            <a:extLst>
              <a:ext uri="{FF2B5EF4-FFF2-40B4-BE49-F238E27FC236}">
                <a16:creationId xmlns:a16="http://schemas.microsoft.com/office/drawing/2014/main" id="{579BBECB-CBFB-4821-9317-09D78592921D}"/>
              </a:ext>
            </a:extLst>
          </p:cNvPr>
          <p:cNvSpPr/>
          <p:nvPr/>
        </p:nvSpPr>
        <p:spPr>
          <a:xfrm>
            <a:off x="838200" y="2711689"/>
            <a:ext cx="10891345" cy="2677656"/>
          </a:xfrm>
          <a:prstGeom prst="rect">
            <a:avLst/>
          </a:prstGeom>
        </p:spPr>
        <p:txBody>
          <a:bodyPr wrap="square">
            <a:spAutoFit/>
          </a:bodyPr>
          <a:lstStyle/>
          <a:p>
            <a:pPr marL="342900" indent="-342900" algn="just">
              <a:buFont typeface="Arial" panose="020B0604020202020204" pitchFamily="34" charset="0"/>
              <a:buChar char="•"/>
            </a:pPr>
            <a:r>
              <a:rPr lang="en-US" sz="2400" dirty="0"/>
              <a:t>We approached head pose estimation as a perspective n point problem.</a:t>
            </a:r>
          </a:p>
          <a:p>
            <a:pPr marL="342900" indent="-342900" algn="just">
              <a:buFont typeface="Arial" panose="020B0604020202020204" pitchFamily="34" charset="0"/>
              <a:buChar char="•"/>
            </a:pPr>
            <a:r>
              <a:rPr lang="en-US" sz="2400" dirty="0"/>
              <a:t>In this pipeline, we using </a:t>
            </a:r>
            <a:r>
              <a:rPr lang="en-US" sz="2400" dirty="0" err="1"/>
              <a:t>Dlib</a:t>
            </a:r>
            <a:r>
              <a:rPr lang="en-US" sz="2400" dirty="0"/>
              <a:t> facial landmarks for obtaining image coordinates of face.</a:t>
            </a:r>
          </a:p>
          <a:p>
            <a:pPr marL="342900" indent="-342900" algn="just">
              <a:buFont typeface="Arial" panose="020B0604020202020204" pitchFamily="34" charset="0"/>
              <a:buChar char="•"/>
            </a:pPr>
            <a:r>
              <a:rPr lang="en-US" sz="2400" dirty="0"/>
              <a:t>Use the estimated 3D world coordinates for solving the perspective n point problem which will yield us rotation and translation vectors.</a:t>
            </a:r>
          </a:p>
          <a:p>
            <a:pPr marL="342900" indent="-342900" algn="just">
              <a:buFont typeface="Arial" panose="020B0604020202020204" pitchFamily="34" charset="0"/>
              <a:buChar char="•"/>
            </a:pPr>
            <a:r>
              <a:rPr lang="en-US" sz="2400" dirty="0"/>
              <a:t>The obtained rotation and translation vectors are used to find the 2D projection which will yield us the head pose. </a:t>
            </a:r>
          </a:p>
        </p:txBody>
      </p:sp>
    </p:spTree>
    <p:extLst>
      <p:ext uri="{BB962C8B-B14F-4D97-AF65-F5344CB8AC3E}">
        <p14:creationId xmlns:p14="http://schemas.microsoft.com/office/powerpoint/2010/main" val="417213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Solving Perspective n Point Problem</a:t>
            </a:r>
          </a:p>
        </p:txBody>
      </p:sp>
      <p:pic>
        <p:nvPicPr>
          <p:cNvPr id="6" name="Picture 5" descr="A close up of a map&#10;&#10;Description generated with high confidence">
            <a:extLst>
              <a:ext uri="{FF2B5EF4-FFF2-40B4-BE49-F238E27FC236}">
                <a16:creationId xmlns:a16="http://schemas.microsoft.com/office/drawing/2014/main" id="{F5A1AA4E-D968-4A94-A182-1C0EBF5F4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558" y="1213173"/>
            <a:ext cx="4122014" cy="2885409"/>
          </a:xfrm>
          <a:prstGeom prst="rect">
            <a:avLst/>
          </a:prstGeom>
        </p:spPr>
      </p:pic>
      <p:pic>
        <p:nvPicPr>
          <p:cNvPr id="1026" name="Picture 2" descr="s\ \left [ \begin{matrix}   u \\   v \\  1 \end{matrix} \right ] = \left [ \begin{matrix}   f_x &amp; 0 &amp; c_x \\  0 &amp; f_y &amp; c_y \\   0 &amp; 0 &amp; 1 \end{matrix} \right ] \left [ \begin{matrix}  r_{11} &amp; r_{12} &amp; r_{13} &amp; t_1 \\ r_{21} &amp; r_{22} &amp; r_{23} &amp; t_2 \\  r_{31} &amp; r_{32} &amp; r_{33} &amp; t_3 \end{matrix} \right ] \left [ \begin{matrix}  X \\  Y \\   Z\\ 1 \end{matrix} \right ]">
            <a:extLst>
              <a:ext uri="{FF2B5EF4-FFF2-40B4-BE49-F238E27FC236}">
                <a16:creationId xmlns:a16="http://schemas.microsoft.com/office/drawing/2014/main" id="{0B4E96D4-A16E-4A04-8B2F-4F5CCB79C2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039" y="2521694"/>
            <a:ext cx="6142179" cy="150179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32DD6D31-9FC8-40D0-A009-FC346260E3A8}"/>
              </a:ext>
            </a:extLst>
          </p:cNvPr>
          <p:cNvSpPr/>
          <p:nvPr/>
        </p:nvSpPr>
        <p:spPr>
          <a:xfrm>
            <a:off x="838200" y="4334012"/>
            <a:ext cx="10891345" cy="1569660"/>
          </a:xfrm>
          <a:prstGeom prst="rect">
            <a:avLst/>
          </a:prstGeom>
        </p:spPr>
        <p:txBody>
          <a:bodyPr wrap="square">
            <a:spAutoFit/>
          </a:bodyPr>
          <a:lstStyle/>
          <a:p>
            <a:pPr algn="just"/>
            <a:r>
              <a:rPr lang="en-US" sz="2400" dirty="0"/>
              <a:t>Here,</a:t>
            </a:r>
          </a:p>
          <a:p>
            <a:pPr marL="342900" indent="-342900" algn="just">
              <a:buFont typeface="Arial" panose="020B0604020202020204" pitchFamily="34" charset="0"/>
              <a:buChar char="•"/>
            </a:pPr>
            <a:r>
              <a:rPr lang="en-US" sz="2400" dirty="0"/>
              <a:t>(</a:t>
            </a:r>
            <a:r>
              <a:rPr lang="en-US" sz="2400" dirty="0" err="1"/>
              <a:t>u,v</a:t>
            </a:r>
            <a:r>
              <a:rPr lang="en-US" sz="2400" dirty="0"/>
              <a:t>) are 2D coordinates in image plane of a 3D point (U,V,W)</a:t>
            </a:r>
          </a:p>
          <a:p>
            <a:pPr marL="342900" indent="-342900" algn="just">
              <a:buFont typeface="Arial" panose="020B0604020202020204" pitchFamily="34" charset="0"/>
              <a:buChar char="•"/>
            </a:pPr>
            <a:r>
              <a:rPr lang="en-US" sz="2400" dirty="0"/>
              <a:t>(X,Y,Z) are the 3D coordinates of (</a:t>
            </a:r>
            <a:r>
              <a:rPr lang="en-US" sz="2400" dirty="0" err="1"/>
              <a:t>u,v</a:t>
            </a:r>
            <a:r>
              <a:rPr lang="en-US" sz="2400" dirty="0"/>
              <a:t>) in camera coordinate system</a:t>
            </a:r>
          </a:p>
          <a:p>
            <a:pPr marL="342900" indent="-342900" algn="just">
              <a:buFont typeface="Arial" panose="020B0604020202020204" pitchFamily="34" charset="0"/>
              <a:buChar char="•"/>
            </a:pPr>
            <a:r>
              <a:rPr lang="en-US" sz="2400" dirty="0"/>
              <a:t>(</a:t>
            </a:r>
            <a:r>
              <a:rPr lang="en-US" sz="2400" dirty="0" err="1"/>
              <a:t>fx,fy</a:t>
            </a:r>
            <a:r>
              <a:rPr lang="en-US" sz="2400" dirty="0"/>
              <a:t>) are focal lengths and (</a:t>
            </a:r>
            <a:r>
              <a:rPr lang="en-US" sz="2400" dirty="0" err="1"/>
              <a:t>cx,cy</a:t>
            </a:r>
            <a:r>
              <a:rPr lang="en-US" sz="2400" dirty="0"/>
              <a:t>) are principal points </a:t>
            </a:r>
          </a:p>
        </p:txBody>
      </p:sp>
    </p:spTree>
    <p:extLst>
      <p:ext uri="{BB962C8B-B14F-4D97-AF65-F5344CB8AC3E}">
        <p14:creationId xmlns:p14="http://schemas.microsoft.com/office/powerpoint/2010/main" val="38436452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Head Pose Detection</a:t>
            </a:r>
          </a:p>
        </p:txBody>
      </p:sp>
      <p:pic>
        <p:nvPicPr>
          <p:cNvPr id="4" name="Picture 3" descr="A close up of a mans face&#10;&#10;Description generated with high confidence">
            <a:extLst>
              <a:ext uri="{FF2B5EF4-FFF2-40B4-BE49-F238E27FC236}">
                <a16:creationId xmlns:a16="http://schemas.microsoft.com/office/drawing/2014/main" id="{9A1C681D-7132-4F39-A9F7-755010DCF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632" y="1757362"/>
            <a:ext cx="4533900" cy="3343275"/>
          </a:xfrm>
          <a:prstGeom prst="rect">
            <a:avLst/>
          </a:prstGeom>
        </p:spPr>
      </p:pic>
      <p:pic>
        <p:nvPicPr>
          <p:cNvPr id="7" name="Picture 6" descr="A picture containing person, wall, indoor, teeth&#10;&#10;Description generated with very high confidence">
            <a:extLst>
              <a:ext uri="{FF2B5EF4-FFF2-40B4-BE49-F238E27FC236}">
                <a16:creationId xmlns:a16="http://schemas.microsoft.com/office/drawing/2014/main" id="{E7B6D769-DF80-4EC3-9B88-81F0B0BD05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813" y="1169568"/>
            <a:ext cx="3285839" cy="2459500"/>
          </a:xfrm>
          <a:prstGeom prst="rect">
            <a:avLst/>
          </a:prstGeom>
        </p:spPr>
      </p:pic>
      <p:pic>
        <p:nvPicPr>
          <p:cNvPr id="10" name="Picture 9" descr="A person looking at the camera&#10;&#10;Description generated with high confidence">
            <a:extLst>
              <a:ext uri="{FF2B5EF4-FFF2-40B4-BE49-F238E27FC236}">
                <a16:creationId xmlns:a16="http://schemas.microsoft.com/office/drawing/2014/main" id="{01368909-2D37-4A26-8895-5345EC79B7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33412" y="1169568"/>
            <a:ext cx="3285839" cy="2452993"/>
          </a:xfrm>
          <a:prstGeom prst="rect">
            <a:avLst/>
          </a:prstGeom>
        </p:spPr>
      </p:pic>
      <p:pic>
        <p:nvPicPr>
          <p:cNvPr id="12" name="Picture 11" descr="A picture containing person, indoor, wall, man&#10;&#10;Description generated with very high confidence">
            <a:extLst>
              <a:ext uri="{FF2B5EF4-FFF2-40B4-BE49-F238E27FC236}">
                <a16:creationId xmlns:a16="http://schemas.microsoft.com/office/drawing/2014/main" id="{7485BCDB-B6AF-4856-8E77-54F0ADC670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9813" y="4055690"/>
            <a:ext cx="3266318" cy="2466005"/>
          </a:xfrm>
          <a:prstGeom prst="rect">
            <a:avLst/>
          </a:prstGeom>
        </p:spPr>
      </p:pic>
      <p:pic>
        <p:nvPicPr>
          <p:cNvPr id="14" name="Picture 13" descr="A picture containing person, wall, indoor, man&#10;&#10;Description generated with very high confidence">
            <a:extLst>
              <a:ext uri="{FF2B5EF4-FFF2-40B4-BE49-F238E27FC236}">
                <a16:creationId xmlns:a16="http://schemas.microsoft.com/office/drawing/2014/main" id="{082A32AF-BC7D-4761-8AD7-BE3545D19F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33412" y="4055690"/>
            <a:ext cx="3285839" cy="2446486"/>
          </a:xfrm>
          <a:prstGeom prst="rect">
            <a:avLst/>
          </a:prstGeom>
        </p:spPr>
      </p:pic>
    </p:spTree>
    <p:extLst>
      <p:ext uri="{BB962C8B-B14F-4D97-AF65-F5344CB8AC3E}">
        <p14:creationId xmlns:p14="http://schemas.microsoft.com/office/powerpoint/2010/main" val="1611245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7"/>
            <a:ext cx="10515600" cy="1352550"/>
          </a:xfrm>
        </p:spPr>
        <p:txBody>
          <a:bodyPr/>
          <a:lstStyle/>
          <a:p>
            <a:r>
              <a:rPr lang="en-US" dirty="0"/>
              <a:t>Overall System</a:t>
            </a:r>
          </a:p>
        </p:txBody>
      </p:sp>
      <p:pic>
        <p:nvPicPr>
          <p:cNvPr id="4" name="Picture 3" descr="A screenshot of a person&#10;&#10;Description generated with very high confidence">
            <a:extLst>
              <a:ext uri="{FF2B5EF4-FFF2-40B4-BE49-F238E27FC236}">
                <a16:creationId xmlns:a16="http://schemas.microsoft.com/office/drawing/2014/main" id="{C4420749-2590-40A7-BB92-050DF781F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876" y="1213173"/>
            <a:ext cx="3579322" cy="1736238"/>
          </a:xfrm>
          <a:prstGeom prst="rect">
            <a:avLst/>
          </a:prstGeom>
        </p:spPr>
      </p:pic>
      <p:pic>
        <p:nvPicPr>
          <p:cNvPr id="6" name="Picture 5" descr="A screenshot of a person&#10;&#10;Description generated with very high confidence">
            <a:extLst>
              <a:ext uri="{FF2B5EF4-FFF2-40B4-BE49-F238E27FC236}">
                <a16:creationId xmlns:a16="http://schemas.microsoft.com/office/drawing/2014/main" id="{1D3D4197-7EBF-4081-AC4F-2D3159A782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90166" y="1209834"/>
            <a:ext cx="3582662" cy="1736238"/>
          </a:xfrm>
          <a:prstGeom prst="rect">
            <a:avLst/>
          </a:prstGeom>
        </p:spPr>
      </p:pic>
      <p:pic>
        <p:nvPicPr>
          <p:cNvPr id="8" name="Picture 7" descr="A screenshot of a person&#10;&#10;Description generated with very high confidence">
            <a:extLst>
              <a:ext uri="{FF2B5EF4-FFF2-40B4-BE49-F238E27FC236}">
                <a16:creationId xmlns:a16="http://schemas.microsoft.com/office/drawing/2014/main" id="{DC37C883-C87C-48B0-BF26-DF28A2F228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1308" y="1209834"/>
            <a:ext cx="3602695" cy="1739577"/>
          </a:xfrm>
          <a:prstGeom prst="rect">
            <a:avLst/>
          </a:prstGeom>
        </p:spPr>
      </p:pic>
      <p:pic>
        <p:nvPicPr>
          <p:cNvPr id="12" name="Picture 11" descr="A screenshot of a person&#10;&#10;Description generated with very high confidence">
            <a:extLst>
              <a:ext uri="{FF2B5EF4-FFF2-40B4-BE49-F238E27FC236}">
                <a16:creationId xmlns:a16="http://schemas.microsoft.com/office/drawing/2014/main" id="{1F114E07-FF26-4ADE-A5A0-B04ADB3C10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186" y="3428999"/>
            <a:ext cx="5484238" cy="2801607"/>
          </a:xfrm>
          <a:prstGeom prst="rect">
            <a:avLst/>
          </a:prstGeom>
        </p:spPr>
      </p:pic>
      <p:pic>
        <p:nvPicPr>
          <p:cNvPr id="14" name="Picture 13" descr="A screenshot of a person&#10;&#10;Description generated with very high confidence">
            <a:extLst>
              <a:ext uri="{FF2B5EF4-FFF2-40B4-BE49-F238E27FC236}">
                <a16:creationId xmlns:a16="http://schemas.microsoft.com/office/drawing/2014/main" id="{CF7397B6-FEDB-4421-B73C-1BBFB437A2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3428999"/>
            <a:ext cx="5791423" cy="2801607"/>
          </a:xfrm>
          <a:prstGeom prst="rect">
            <a:avLst/>
          </a:prstGeom>
        </p:spPr>
      </p:pic>
    </p:spTree>
    <p:extLst>
      <p:ext uri="{BB962C8B-B14F-4D97-AF65-F5344CB8AC3E}">
        <p14:creationId xmlns:p14="http://schemas.microsoft.com/office/powerpoint/2010/main" val="791025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7734" y="2588063"/>
            <a:ext cx="1936531" cy="1325563"/>
          </a:xfrm>
        </p:spPr>
        <p:txBody>
          <a:bodyPr>
            <a:noAutofit/>
          </a:bodyPr>
          <a:lstStyle/>
          <a:p>
            <a:r>
              <a:rPr lang="en-US" sz="4800" dirty="0"/>
              <a:t>Results</a:t>
            </a:r>
          </a:p>
        </p:txBody>
      </p:sp>
    </p:spTree>
    <p:extLst>
      <p:ext uri="{BB962C8B-B14F-4D97-AF65-F5344CB8AC3E}">
        <p14:creationId xmlns:p14="http://schemas.microsoft.com/office/powerpoint/2010/main" val="558335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Training and Validation Accuracies</a:t>
            </a:r>
          </a:p>
        </p:txBody>
      </p:sp>
      <p:pic>
        <p:nvPicPr>
          <p:cNvPr id="11" name="Picture 10">
            <a:extLst>
              <a:ext uri="{FF2B5EF4-FFF2-40B4-BE49-F238E27FC236}">
                <a16:creationId xmlns:a16="http://schemas.microsoft.com/office/drawing/2014/main" id="{E1EFCED5-9499-4817-9F0A-EDE5BDE15A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643" y="1406904"/>
            <a:ext cx="7958715" cy="2089244"/>
          </a:xfrm>
          <a:prstGeom prst="rect">
            <a:avLst/>
          </a:prstGeom>
        </p:spPr>
      </p:pic>
      <p:sp>
        <p:nvSpPr>
          <p:cNvPr id="12" name="TextBox 11">
            <a:extLst>
              <a:ext uri="{FF2B5EF4-FFF2-40B4-BE49-F238E27FC236}">
                <a16:creationId xmlns:a16="http://schemas.microsoft.com/office/drawing/2014/main" id="{3293AD76-84B7-4D0A-AF9B-E4870E868EA5}"/>
              </a:ext>
            </a:extLst>
          </p:cNvPr>
          <p:cNvSpPr txBox="1"/>
          <p:nvPr/>
        </p:nvSpPr>
        <p:spPr>
          <a:xfrm>
            <a:off x="5548431" y="3582761"/>
            <a:ext cx="3908322" cy="369332"/>
          </a:xfrm>
          <a:prstGeom prst="rect">
            <a:avLst/>
          </a:prstGeom>
          <a:noFill/>
        </p:spPr>
        <p:txBody>
          <a:bodyPr wrap="square" rtlCol="0">
            <a:spAutoFit/>
          </a:bodyPr>
          <a:lstStyle/>
          <a:p>
            <a:r>
              <a:rPr lang="en-US" dirty="0"/>
              <a:t>Training Iterations (5000)</a:t>
            </a:r>
          </a:p>
        </p:txBody>
      </p:sp>
      <p:sp>
        <p:nvSpPr>
          <p:cNvPr id="13" name="TextBox 12">
            <a:extLst>
              <a:ext uri="{FF2B5EF4-FFF2-40B4-BE49-F238E27FC236}">
                <a16:creationId xmlns:a16="http://schemas.microsoft.com/office/drawing/2014/main" id="{A9F2AF92-0B14-4847-A8F1-76E029F0E55C}"/>
              </a:ext>
            </a:extLst>
          </p:cNvPr>
          <p:cNvSpPr txBox="1"/>
          <p:nvPr/>
        </p:nvSpPr>
        <p:spPr>
          <a:xfrm rot="16200000">
            <a:off x="-134996" y="750116"/>
            <a:ext cx="3908322" cy="277485"/>
          </a:xfrm>
          <a:prstGeom prst="rect">
            <a:avLst/>
          </a:prstGeom>
          <a:noFill/>
        </p:spPr>
        <p:txBody>
          <a:bodyPr wrap="square" rtlCol="0">
            <a:spAutoFit/>
          </a:bodyPr>
          <a:lstStyle/>
          <a:p>
            <a:r>
              <a:rPr lang="en-US" dirty="0"/>
              <a:t>Accuracy</a:t>
            </a:r>
          </a:p>
        </p:txBody>
      </p:sp>
      <p:sp>
        <p:nvSpPr>
          <p:cNvPr id="14" name="Rectangle 13">
            <a:extLst>
              <a:ext uri="{FF2B5EF4-FFF2-40B4-BE49-F238E27FC236}">
                <a16:creationId xmlns:a16="http://schemas.microsoft.com/office/drawing/2014/main" id="{033B866B-D50E-4129-94BD-8D8572037E51}"/>
              </a:ext>
            </a:extLst>
          </p:cNvPr>
          <p:cNvSpPr/>
          <p:nvPr/>
        </p:nvSpPr>
        <p:spPr>
          <a:xfrm>
            <a:off x="8090021" y="1111021"/>
            <a:ext cx="161174" cy="1174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10788C5-D376-41B5-A938-01E1E6BCADCB}"/>
              </a:ext>
            </a:extLst>
          </p:cNvPr>
          <p:cNvSpPr/>
          <p:nvPr/>
        </p:nvSpPr>
        <p:spPr>
          <a:xfrm>
            <a:off x="9052560" y="1111021"/>
            <a:ext cx="164002" cy="1174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C8C0F77-8603-46A4-B5FA-33E637D39E1D}"/>
              </a:ext>
            </a:extLst>
          </p:cNvPr>
          <p:cNvSpPr txBox="1"/>
          <p:nvPr/>
        </p:nvSpPr>
        <p:spPr>
          <a:xfrm>
            <a:off x="8265735" y="1029661"/>
            <a:ext cx="1165123" cy="231237"/>
          </a:xfrm>
          <a:prstGeom prst="rect">
            <a:avLst/>
          </a:prstGeom>
          <a:noFill/>
        </p:spPr>
        <p:txBody>
          <a:bodyPr wrap="square" rtlCol="0">
            <a:spAutoFit/>
          </a:bodyPr>
          <a:lstStyle/>
          <a:p>
            <a:r>
              <a:rPr lang="en-US" sz="1400" dirty="0"/>
              <a:t>Training</a:t>
            </a:r>
          </a:p>
        </p:txBody>
      </p:sp>
      <p:sp>
        <p:nvSpPr>
          <p:cNvPr id="17" name="TextBox 16">
            <a:extLst>
              <a:ext uri="{FF2B5EF4-FFF2-40B4-BE49-F238E27FC236}">
                <a16:creationId xmlns:a16="http://schemas.microsoft.com/office/drawing/2014/main" id="{72E2C2AC-5721-4499-B783-1E5F064690D5}"/>
              </a:ext>
            </a:extLst>
          </p:cNvPr>
          <p:cNvSpPr txBox="1"/>
          <p:nvPr/>
        </p:nvSpPr>
        <p:spPr>
          <a:xfrm>
            <a:off x="9214179" y="1036297"/>
            <a:ext cx="1165123" cy="231237"/>
          </a:xfrm>
          <a:prstGeom prst="rect">
            <a:avLst/>
          </a:prstGeom>
          <a:noFill/>
        </p:spPr>
        <p:txBody>
          <a:bodyPr wrap="square" rtlCol="0">
            <a:spAutoFit/>
          </a:bodyPr>
          <a:lstStyle/>
          <a:p>
            <a:r>
              <a:rPr lang="en-US" sz="1400" dirty="0"/>
              <a:t>Validation</a:t>
            </a:r>
          </a:p>
        </p:txBody>
      </p:sp>
      <p:pic>
        <p:nvPicPr>
          <p:cNvPr id="25" name="Picture 24">
            <a:extLst>
              <a:ext uri="{FF2B5EF4-FFF2-40B4-BE49-F238E27FC236}">
                <a16:creationId xmlns:a16="http://schemas.microsoft.com/office/drawing/2014/main" id="{3F9E4FAA-F771-41BD-9FCA-D4BB68EF6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6643" y="4198176"/>
            <a:ext cx="7920694" cy="2089244"/>
          </a:xfrm>
          <a:prstGeom prst="rect">
            <a:avLst/>
          </a:prstGeom>
        </p:spPr>
      </p:pic>
      <p:sp>
        <p:nvSpPr>
          <p:cNvPr id="26" name="TextBox 25">
            <a:extLst>
              <a:ext uri="{FF2B5EF4-FFF2-40B4-BE49-F238E27FC236}">
                <a16:creationId xmlns:a16="http://schemas.microsoft.com/office/drawing/2014/main" id="{4A0D0497-EAA1-4D50-A6FE-B037F86EFE09}"/>
              </a:ext>
            </a:extLst>
          </p:cNvPr>
          <p:cNvSpPr txBox="1"/>
          <p:nvPr/>
        </p:nvSpPr>
        <p:spPr>
          <a:xfrm>
            <a:off x="5426911" y="6449789"/>
            <a:ext cx="3908322" cy="369332"/>
          </a:xfrm>
          <a:prstGeom prst="rect">
            <a:avLst/>
          </a:prstGeom>
          <a:noFill/>
        </p:spPr>
        <p:txBody>
          <a:bodyPr wrap="square" rtlCol="0">
            <a:spAutoFit/>
          </a:bodyPr>
          <a:lstStyle/>
          <a:p>
            <a:r>
              <a:rPr lang="en-US" dirty="0"/>
              <a:t>Training Iterations (10000)</a:t>
            </a:r>
          </a:p>
        </p:txBody>
      </p:sp>
      <p:sp>
        <p:nvSpPr>
          <p:cNvPr id="27" name="TextBox 26">
            <a:extLst>
              <a:ext uri="{FF2B5EF4-FFF2-40B4-BE49-F238E27FC236}">
                <a16:creationId xmlns:a16="http://schemas.microsoft.com/office/drawing/2014/main" id="{DD1A6AB3-994C-4057-A865-B174DA462F62}"/>
              </a:ext>
            </a:extLst>
          </p:cNvPr>
          <p:cNvSpPr txBox="1"/>
          <p:nvPr/>
        </p:nvSpPr>
        <p:spPr>
          <a:xfrm rot="16200000">
            <a:off x="-122173" y="3849003"/>
            <a:ext cx="3882676" cy="305233"/>
          </a:xfrm>
          <a:prstGeom prst="rect">
            <a:avLst/>
          </a:prstGeom>
          <a:noFill/>
        </p:spPr>
        <p:txBody>
          <a:bodyPr wrap="square" rtlCol="0">
            <a:spAutoFit/>
          </a:bodyPr>
          <a:lstStyle/>
          <a:p>
            <a:r>
              <a:rPr lang="en-US" dirty="0"/>
              <a:t>Accuracy</a:t>
            </a:r>
          </a:p>
        </p:txBody>
      </p:sp>
      <p:sp>
        <p:nvSpPr>
          <p:cNvPr id="28" name="Rectangle 27">
            <a:extLst>
              <a:ext uri="{FF2B5EF4-FFF2-40B4-BE49-F238E27FC236}">
                <a16:creationId xmlns:a16="http://schemas.microsoft.com/office/drawing/2014/main" id="{38415E52-189F-498A-8792-1FCEAA6FD8D2}"/>
              </a:ext>
            </a:extLst>
          </p:cNvPr>
          <p:cNvSpPr/>
          <p:nvPr/>
        </p:nvSpPr>
        <p:spPr>
          <a:xfrm>
            <a:off x="8071012" y="4066203"/>
            <a:ext cx="161174" cy="1174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D37A837-7EA0-4D2A-89CB-0001C96F47E3}"/>
              </a:ext>
            </a:extLst>
          </p:cNvPr>
          <p:cNvSpPr/>
          <p:nvPr/>
        </p:nvSpPr>
        <p:spPr>
          <a:xfrm>
            <a:off x="9140952" y="4066203"/>
            <a:ext cx="161174" cy="11746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8B72950-A64E-4EF0-8740-CAD00E457A89}"/>
              </a:ext>
            </a:extLst>
          </p:cNvPr>
          <p:cNvSpPr txBox="1"/>
          <p:nvPr/>
        </p:nvSpPr>
        <p:spPr>
          <a:xfrm>
            <a:off x="8226554" y="3967170"/>
            <a:ext cx="839443" cy="231237"/>
          </a:xfrm>
          <a:prstGeom prst="rect">
            <a:avLst/>
          </a:prstGeom>
          <a:noFill/>
        </p:spPr>
        <p:txBody>
          <a:bodyPr wrap="square" rtlCol="0">
            <a:spAutoFit/>
          </a:bodyPr>
          <a:lstStyle/>
          <a:p>
            <a:r>
              <a:rPr lang="en-US" sz="1400" dirty="0"/>
              <a:t>Training</a:t>
            </a:r>
          </a:p>
        </p:txBody>
      </p:sp>
      <p:sp>
        <p:nvSpPr>
          <p:cNvPr id="31" name="TextBox 30">
            <a:extLst>
              <a:ext uri="{FF2B5EF4-FFF2-40B4-BE49-F238E27FC236}">
                <a16:creationId xmlns:a16="http://schemas.microsoft.com/office/drawing/2014/main" id="{339798F1-8802-406C-B93E-117A41AD7A4F}"/>
              </a:ext>
            </a:extLst>
          </p:cNvPr>
          <p:cNvSpPr txBox="1"/>
          <p:nvPr/>
        </p:nvSpPr>
        <p:spPr>
          <a:xfrm>
            <a:off x="9335233" y="3981619"/>
            <a:ext cx="1165123" cy="231237"/>
          </a:xfrm>
          <a:prstGeom prst="rect">
            <a:avLst/>
          </a:prstGeom>
          <a:noFill/>
        </p:spPr>
        <p:txBody>
          <a:bodyPr wrap="square" rtlCol="0">
            <a:spAutoFit/>
          </a:bodyPr>
          <a:lstStyle/>
          <a:p>
            <a:r>
              <a:rPr lang="en-US" sz="1400" dirty="0"/>
              <a:t>Validation</a:t>
            </a:r>
          </a:p>
        </p:txBody>
      </p:sp>
    </p:spTree>
    <p:extLst>
      <p:ext uri="{BB962C8B-B14F-4D97-AF65-F5344CB8AC3E}">
        <p14:creationId xmlns:p14="http://schemas.microsoft.com/office/powerpoint/2010/main" val="1592609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Training and Validation Accuracies</a:t>
            </a:r>
          </a:p>
        </p:txBody>
      </p:sp>
      <p:pic>
        <p:nvPicPr>
          <p:cNvPr id="24" name="Picture 23">
            <a:extLst>
              <a:ext uri="{FF2B5EF4-FFF2-40B4-BE49-F238E27FC236}">
                <a16:creationId xmlns:a16="http://schemas.microsoft.com/office/drawing/2014/main" id="{70B83300-77CD-4C99-B941-6C6C7D25BD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6643" y="1307451"/>
            <a:ext cx="7958715" cy="2055067"/>
          </a:xfrm>
          <a:prstGeom prst="rect">
            <a:avLst/>
          </a:prstGeom>
        </p:spPr>
      </p:pic>
      <p:sp>
        <p:nvSpPr>
          <p:cNvPr id="32" name="TextBox 31">
            <a:extLst>
              <a:ext uri="{FF2B5EF4-FFF2-40B4-BE49-F238E27FC236}">
                <a16:creationId xmlns:a16="http://schemas.microsoft.com/office/drawing/2014/main" id="{84DD75F6-A01D-4744-AD25-33490A7EBB55}"/>
              </a:ext>
            </a:extLst>
          </p:cNvPr>
          <p:cNvSpPr txBox="1"/>
          <p:nvPr/>
        </p:nvSpPr>
        <p:spPr>
          <a:xfrm>
            <a:off x="5178534" y="3509698"/>
            <a:ext cx="3908322" cy="369332"/>
          </a:xfrm>
          <a:prstGeom prst="rect">
            <a:avLst/>
          </a:prstGeom>
          <a:noFill/>
        </p:spPr>
        <p:txBody>
          <a:bodyPr wrap="square" rtlCol="0">
            <a:spAutoFit/>
          </a:bodyPr>
          <a:lstStyle/>
          <a:p>
            <a:r>
              <a:rPr lang="en-US" dirty="0"/>
              <a:t>Training Iterations (15000)</a:t>
            </a:r>
          </a:p>
        </p:txBody>
      </p:sp>
      <p:sp>
        <p:nvSpPr>
          <p:cNvPr id="33" name="TextBox 32">
            <a:extLst>
              <a:ext uri="{FF2B5EF4-FFF2-40B4-BE49-F238E27FC236}">
                <a16:creationId xmlns:a16="http://schemas.microsoft.com/office/drawing/2014/main" id="{B8507B8D-8C30-4A4B-88AE-AB2447E328F9}"/>
              </a:ext>
            </a:extLst>
          </p:cNvPr>
          <p:cNvSpPr txBox="1"/>
          <p:nvPr/>
        </p:nvSpPr>
        <p:spPr>
          <a:xfrm rot="16200000">
            <a:off x="-164589" y="653851"/>
            <a:ext cx="3908322" cy="277485"/>
          </a:xfrm>
          <a:prstGeom prst="rect">
            <a:avLst/>
          </a:prstGeom>
          <a:noFill/>
        </p:spPr>
        <p:txBody>
          <a:bodyPr wrap="square" rtlCol="0">
            <a:spAutoFit/>
          </a:bodyPr>
          <a:lstStyle/>
          <a:p>
            <a:r>
              <a:rPr lang="en-US" dirty="0"/>
              <a:t>Accuracy</a:t>
            </a:r>
          </a:p>
        </p:txBody>
      </p:sp>
      <p:sp>
        <p:nvSpPr>
          <p:cNvPr id="34" name="Rectangle 33">
            <a:extLst>
              <a:ext uri="{FF2B5EF4-FFF2-40B4-BE49-F238E27FC236}">
                <a16:creationId xmlns:a16="http://schemas.microsoft.com/office/drawing/2014/main" id="{F3D05D4E-FAAE-4FDB-93B5-185246CAC33D}"/>
              </a:ext>
            </a:extLst>
          </p:cNvPr>
          <p:cNvSpPr/>
          <p:nvPr/>
        </p:nvSpPr>
        <p:spPr>
          <a:xfrm>
            <a:off x="8183408" y="1022340"/>
            <a:ext cx="146522" cy="106785"/>
          </a:xfrm>
          <a:prstGeom prst="rect">
            <a:avLst/>
          </a:prstGeom>
          <a:solidFill>
            <a:srgbClr val="FC2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481AA24-ABD5-421C-9310-D9DE0D17211B}"/>
              </a:ext>
            </a:extLst>
          </p:cNvPr>
          <p:cNvSpPr/>
          <p:nvPr/>
        </p:nvSpPr>
        <p:spPr>
          <a:xfrm>
            <a:off x="9287168" y="1022340"/>
            <a:ext cx="146522" cy="106785"/>
          </a:xfrm>
          <a:prstGeom prst="rect">
            <a:avLst/>
          </a:prstGeom>
          <a:solidFill>
            <a:srgbClr val="0E6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502FFC5-34F3-4287-869D-A4F784A06DE8}"/>
              </a:ext>
            </a:extLst>
          </p:cNvPr>
          <p:cNvSpPr txBox="1"/>
          <p:nvPr/>
        </p:nvSpPr>
        <p:spPr>
          <a:xfrm>
            <a:off x="8310111" y="928726"/>
            <a:ext cx="776745" cy="231237"/>
          </a:xfrm>
          <a:prstGeom prst="rect">
            <a:avLst/>
          </a:prstGeom>
          <a:noFill/>
        </p:spPr>
        <p:txBody>
          <a:bodyPr wrap="square" rtlCol="0">
            <a:spAutoFit/>
          </a:bodyPr>
          <a:lstStyle/>
          <a:p>
            <a:r>
              <a:rPr lang="en-US" sz="1400" dirty="0"/>
              <a:t>Training</a:t>
            </a:r>
          </a:p>
        </p:txBody>
      </p:sp>
      <p:sp>
        <p:nvSpPr>
          <p:cNvPr id="37" name="TextBox 36">
            <a:extLst>
              <a:ext uri="{FF2B5EF4-FFF2-40B4-BE49-F238E27FC236}">
                <a16:creationId xmlns:a16="http://schemas.microsoft.com/office/drawing/2014/main" id="{8374A529-8178-42F4-8D2D-A4A0723363DE}"/>
              </a:ext>
            </a:extLst>
          </p:cNvPr>
          <p:cNvSpPr txBox="1"/>
          <p:nvPr/>
        </p:nvSpPr>
        <p:spPr>
          <a:xfrm>
            <a:off x="9463514" y="927621"/>
            <a:ext cx="1165123" cy="231237"/>
          </a:xfrm>
          <a:prstGeom prst="rect">
            <a:avLst/>
          </a:prstGeom>
          <a:noFill/>
        </p:spPr>
        <p:txBody>
          <a:bodyPr wrap="square" rtlCol="0">
            <a:spAutoFit/>
          </a:bodyPr>
          <a:lstStyle/>
          <a:p>
            <a:r>
              <a:rPr lang="en-US" sz="1400" dirty="0"/>
              <a:t>Validation</a:t>
            </a:r>
          </a:p>
        </p:txBody>
      </p:sp>
      <p:pic>
        <p:nvPicPr>
          <p:cNvPr id="38" name="Picture 37">
            <a:extLst>
              <a:ext uri="{FF2B5EF4-FFF2-40B4-BE49-F238E27FC236}">
                <a16:creationId xmlns:a16="http://schemas.microsoft.com/office/drawing/2014/main" id="{6142AD68-9895-49BB-BA68-CE12A0BFF0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592" y="4121983"/>
            <a:ext cx="7941765" cy="2089244"/>
          </a:xfrm>
          <a:prstGeom prst="rect">
            <a:avLst/>
          </a:prstGeom>
        </p:spPr>
      </p:pic>
      <p:sp>
        <p:nvSpPr>
          <p:cNvPr id="39" name="TextBox 38">
            <a:extLst>
              <a:ext uri="{FF2B5EF4-FFF2-40B4-BE49-F238E27FC236}">
                <a16:creationId xmlns:a16="http://schemas.microsoft.com/office/drawing/2014/main" id="{E2390F18-C19C-4323-86C8-2C9D810BFBF1}"/>
              </a:ext>
            </a:extLst>
          </p:cNvPr>
          <p:cNvSpPr txBox="1"/>
          <p:nvPr/>
        </p:nvSpPr>
        <p:spPr>
          <a:xfrm>
            <a:off x="5178534" y="6315437"/>
            <a:ext cx="3908322" cy="369332"/>
          </a:xfrm>
          <a:prstGeom prst="rect">
            <a:avLst/>
          </a:prstGeom>
          <a:noFill/>
        </p:spPr>
        <p:txBody>
          <a:bodyPr wrap="square" rtlCol="0">
            <a:spAutoFit/>
          </a:bodyPr>
          <a:lstStyle/>
          <a:p>
            <a:r>
              <a:rPr lang="en-US" dirty="0"/>
              <a:t>Training Iterations (20000)</a:t>
            </a:r>
          </a:p>
        </p:txBody>
      </p:sp>
      <p:sp>
        <p:nvSpPr>
          <p:cNvPr id="40" name="TextBox 39">
            <a:extLst>
              <a:ext uri="{FF2B5EF4-FFF2-40B4-BE49-F238E27FC236}">
                <a16:creationId xmlns:a16="http://schemas.microsoft.com/office/drawing/2014/main" id="{939CDBB3-95DB-4B1E-87F5-659E50287DBB}"/>
              </a:ext>
            </a:extLst>
          </p:cNvPr>
          <p:cNvSpPr txBox="1"/>
          <p:nvPr/>
        </p:nvSpPr>
        <p:spPr>
          <a:xfrm rot="16200000">
            <a:off x="-164588" y="3489513"/>
            <a:ext cx="3908322" cy="277485"/>
          </a:xfrm>
          <a:prstGeom prst="rect">
            <a:avLst/>
          </a:prstGeom>
          <a:noFill/>
        </p:spPr>
        <p:txBody>
          <a:bodyPr wrap="square" rtlCol="0">
            <a:spAutoFit/>
          </a:bodyPr>
          <a:lstStyle/>
          <a:p>
            <a:r>
              <a:rPr lang="en-US" dirty="0"/>
              <a:t>Accuracy</a:t>
            </a:r>
          </a:p>
        </p:txBody>
      </p:sp>
      <p:sp>
        <p:nvSpPr>
          <p:cNvPr id="41" name="Rectangle 40">
            <a:extLst>
              <a:ext uri="{FF2B5EF4-FFF2-40B4-BE49-F238E27FC236}">
                <a16:creationId xmlns:a16="http://schemas.microsoft.com/office/drawing/2014/main" id="{C3FE1639-E469-456D-A7C0-CC91FDA8218D}"/>
              </a:ext>
            </a:extLst>
          </p:cNvPr>
          <p:cNvSpPr/>
          <p:nvPr/>
        </p:nvSpPr>
        <p:spPr>
          <a:xfrm>
            <a:off x="8105822" y="3886617"/>
            <a:ext cx="146522" cy="10678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262839FD-54D2-4EB4-BCFD-79019D06B8B5}"/>
              </a:ext>
            </a:extLst>
          </p:cNvPr>
          <p:cNvSpPr/>
          <p:nvPr/>
        </p:nvSpPr>
        <p:spPr>
          <a:xfrm>
            <a:off x="9107223" y="3886617"/>
            <a:ext cx="146522" cy="1067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FE444DC-0554-421A-AA9A-C1CD2C016832}"/>
              </a:ext>
            </a:extLst>
          </p:cNvPr>
          <p:cNvSpPr txBox="1"/>
          <p:nvPr/>
        </p:nvSpPr>
        <p:spPr>
          <a:xfrm>
            <a:off x="8252345" y="3806554"/>
            <a:ext cx="841136" cy="231237"/>
          </a:xfrm>
          <a:prstGeom prst="rect">
            <a:avLst/>
          </a:prstGeom>
          <a:noFill/>
        </p:spPr>
        <p:txBody>
          <a:bodyPr wrap="square" rtlCol="0">
            <a:spAutoFit/>
          </a:bodyPr>
          <a:lstStyle/>
          <a:p>
            <a:r>
              <a:rPr lang="en-US" sz="1400" dirty="0"/>
              <a:t>Training</a:t>
            </a:r>
          </a:p>
        </p:txBody>
      </p:sp>
      <p:sp>
        <p:nvSpPr>
          <p:cNvPr id="44" name="TextBox 43">
            <a:extLst>
              <a:ext uri="{FF2B5EF4-FFF2-40B4-BE49-F238E27FC236}">
                <a16:creationId xmlns:a16="http://schemas.microsoft.com/office/drawing/2014/main" id="{977B74F8-C01E-44E4-AB43-56F85C10D79C}"/>
              </a:ext>
            </a:extLst>
          </p:cNvPr>
          <p:cNvSpPr txBox="1"/>
          <p:nvPr/>
        </p:nvSpPr>
        <p:spPr>
          <a:xfrm>
            <a:off x="9253745" y="3806554"/>
            <a:ext cx="1165123" cy="231237"/>
          </a:xfrm>
          <a:prstGeom prst="rect">
            <a:avLst/>
          </a:prstGeom>
          <a:noFill/>
        </p:spPr>
        <p:txBody>
          <a:bodyPr wrap="square" rtlCol="0">
            <a:spAutoFit/>
          </a:bodyPr>
          <a:lstStyle/>
          <a:p>
            <a:r>
              <a:rPr lang="en-US" sz="1400" dirty="0"/>
              <a:t>Validation</a:t>
            </a:r>
          </a:p>
        </p:txBody>
      </p:sp>
    </p:spTree>
    <p:extLst>
      <p:ext uri="{BB962C8B-B14F-4D97-AF65-F5344CB8AC3E}">
        <p14:creationId xmlns:p14="http://schemas.microsoft.com/office/powerpoint/2010/main" val="209448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Cross Entropy</a:t>
            </a:r>
          </a:p>
        </p:txBody>
      </p:sp>
      <p:pic>
        <p:nvPicPr>
          <p:cNvPr id="17" name="Picture 16">
            <a:extLst>
              <a:ext uri="{FF2B5EF4-FFF2-40B4-BE49-F238E27FC236}">
                <a16:creationId xmlns:a16="http://schemas.microsoft.com/office/drawing/2014/main" id="{733557E5-C32F-42F0-8D38-C1C8441BE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6754" y="1154661"/>
            <a:ext cx="7918493" cy="2089244"/>
          </a:xfrm>
          <a:prstGeom prst="rect">
            <a:avLst/>
          </a:prstGeom>
        </p:spPr>
      </p:pic>
      <p:sp>
        <p:nvSpPr>
          <p:cNvPr id="18" name="TextBox 17">
            <a:extLst>
              <a:ext uri="{FF2B5EF4-FFF2-40B4-BE49-F238E27FC236}">
                <a16:creationId xmlns:a16="http://schemas.microsoft.com/office/drawing/2014/main" id="{698D6D5E-4299-4593-A318-17777142182D}"/>
              </a:ext>
            </a:extLst>
          </p:cNvPr>
          <p:cNvSpPr txBox="1"/>
          <p:nvPr/>
        </p:nvSpPr>
        <p:spPr>
          <a:xfrm>
            <a:off x="5087753" y="3274817"/>
            <a:ext cx="3908322" cy="369332"/>
          </a:xfrm>
          <a:prstGeom prst="rect">
            <a:avLst/>
          </a:prstGeom>
          <a:noFill/>
        </p:spPr>
        <p:txBody>
          <a:bodyPr wrap="square" rtlCol="0">
            <a:spAutoFit/>
          </a:bodyPr>
          <a:lstStyle/>
          <a:p>
            <a:r>
              <a:rPr lang="en-US" dirty="0"/>
              <a:t>Training Iterations (5000)</a:t>
            </a:r>
          </a:p>
        </p:txBody>
      </p:sp>
      <p:sp>
        <p:nvSpPr>
          <p:cNvPr id="19" name="TextBox 18">
            <a:extLst>
              <a:ext uri="{FF2B5EF4-FFF2-40B4-BE49-F238E27FC236}">
                <a16:creationId xmlns:a16="http://schemas.microsoft.com/office/drawing/2014/main" id="{BB3F30E3-3CDA-417C-AFC7-7513F9C19394}"/>
              </a:ext>
            </a:extLst>
          </p:cNvPr>
          <p:cNvSpPr txBox="1"/>
          <p:nvPr/>
        </p:nvSpPr>
        <p:spPr>
          <a:xfrm rot="16200000">
            <a:off x="-175702" y="797425"/>
            <a:ext cx="3908322" cy="277485"/>
          </a:xfrm>
          <a:prstGeom prst="rect">
            <a:avLst/>
          </a:prstGeom>
          <a:noFill/>
        </p:spPr>
        <p:txBody>
          <a:bodyPr wrap="square" rtlCol="0">
            <a:spAutoFit/>
          </a:bodyPr>
          <a:lstStyle/>
          <a:p>
            <a:r>
              <a:rPr lang="en-US" dirty="0"/>
              <a:t>Cross Entropy</a:t>
            </a:r>
          </a:p>
        </p:txBody>
      </p:sp>
      <p:sp>
        <p:nvSpPr>
          <p:cNvPr id="20" name="Rectangle 19">
            <a:extLst>
              <a:ext uri="{FF2B5EF4-FFF2-40B4-BE49-F238E27FC236}">
                <a16:creationId xmlns:a16="http://schemas.microsoft.com/office/drawing/2014/main" id="{AA4E3E67-F32C-4E53-BFE0-CFC92F1818E7}"/>
              </a:ext>
            </a:extLst>
          </p:cNvPr>
          <p:cNvSpPr/>
          <p:nvPr/>
        </p:nvSpPr>
        <p:spPr>
          <a:xfrm>
            <a:off x="8090021" y="821620"/>
            <a:ext cx="161174" cy="11746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5C4C6C-B12A-4769-920C-3B8CCB3AA3B5}"/>
              </a:ext>
            </a:extLst>
          </p:cNvPr>
          <p:cNvSpPr/>
          <p:nvPr/>
        </p:nvSpPr>
        <p:spPr>
          <a:xfrm>
            <a:off x="9052560" y="821620"/>
            <a:ext cx="164002" cy="117463"/>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8A70191-D85B-4E9C-A4BE-106185111FF4}"/>
              </a:ext>
            </a:extLst>
          </p:cNvPr>
          <p:cNvSpPr txBox="1"/>
          <p:nvPr/>
        </p:nvSpPr>
        <p:spPr>
          <a:xfrm>
            <a:off x="8265735" y="725620"/>
            <a:ext cx="1165123" cy="231237"/>
          </a:xfrm>
          <a:prstGeom prst="rect">
            <a:avLst/>
          </a:prstGeom>
          <a:noFill/>
        </p:spPr>
        <p:txBody>
          <a:bodyPr wrap="square" rtlCol="0">
            <a:spAutoFit/>
          </a:bodyPr>
          <a:lstStyle/>
          <a:p>
            <a:r>
              <a:rPr lang="en-US" sz="1400" dirty="0"/>
              <a:t>Training</a:t>
            </a:r>
          </a:p>
        </p:txBody>
      </p:sp>
      <p:sp>
        <p:nvSpPr>
          <p:cNvPr id="23" name="TextBox 22">
            <a:extLst>
              <a:ext uri="{FF2B5EF4-FFF2-40B4-BE49-F238E27FC236}">
                <a16:creationId xmlns:a16="http://schemas.microsoft.com/office/drawing/2014/main" id="{5EFB1AE8-CE9C-435B-B927-B6D7B7772301}"/>
              </a:ext>
            </a:extLst>
          </p:cNvPr>
          <p:cNvSpPr txBox="1"/>
          <p:nvPr/>
        </p:nvSpPr>
        <p:spPr>
          <a:xfrm>
            <a:off x="9214179" y="732256"/>
            <a:ext cx="1165123" cy="231237"/>
          </a:xfrm>
          <a:prstGeom prst="rect">
            <a:avLst/>
          </a:prstGeom>
          <a:noFill/>
        </p:spPr>
        <p:txBody>
          <a:bodyPr wrap="square" rtlCol="0">
            <a:spAutoFit/>
          </a:bodyPr>
          <a:lstStyle/>
          <a:p>
            <a:r>
              <a:rPr lang="en-US" sz="1400" dirty="0"/>
              <a:t>Validation</a:t>
            </a:r>
          </a:p>
        </p:txBody>
      </p:sp>
      <p:pic>
        <p:nvPicPr>
          <p:cNvPr id="25" name="Picture 24">
            <a:extLst>
              <a:ext uri="{FF2B5EF4-FFF2-40B4-BE49-F238E27FC236}">
                <a16:creationId xmlns:a16="http://schemas.microsoft.com/office/drawing/2014/main" id="{A586FE4B-43AD-4D32-B96B-9D93174F71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6753" y="4135880"/>
            <a:ext cx="7590721" cy="2089244"/>
          </a:xfrm>
          <a:prstGeom prst="rect">
            <a:avLst/>
          </a:prstGeom>
        </p:spPr>
      </p:pic>
      <p:sp>
        <p:nvSpPr>
          <p:cNvPr id="26" name="TextBox 25">
            <a:extLst>
              <a:ext uri="{FF2B5EF4-FFF2-40B4-BE49-F238E27FC236}">
                <a16:creationId xmlns:a16="http://schemas.microsoft.com/office/drawing/2014/main" id="{6668B872-9863-4198-9EC8-4F61AF5C39A6}"/>
              </a:ext>
            </a:extLst>
          </p:cNvPr>
          <p:cNvSpPr txBox="1"/>
          <p:nvPr/>
        </p:nvSpPr>
        <p:spPr>
          <a:xfrm>
            <a:off x="5282034" y="6221956"/>
            <a:ext cx="3908322" cy="369332"/>
          </a:xfrm>
          <a:prstGeom prst="rect">
            <a:avLst/>
          </a:prstGeom>
          <a:noFill/>
        </p:spPr>
        <p:txBody>
          <a:bodyPr wrap="square" rtlCol="0">
            <a:spAutoFit/>
          </a:bodyPr>
          <a:lstStyle/>
          <a:p>
            <a:r>
              <a:rPr lang="en-US" dirty="0"/>
              <a:t>Training Iterations (10000)</a:t>
            </a:r>
          </a:p>
        </p:txBody>
      </p:sp>
      <p:sp>
        <p:nvSpPr>
          <p:cNvPr id="27" name="Rectangle 26">
            <a:extLst>
              <a:ext uri="{FF2B5EF4-FFF2-40B4-BE49-F238E27FC236}">
                <a16:creationId xmlns:a16="http://schemas.microsoft.com/office/drawing/2014/main" id="{CB37EBE2-A234-4A03-A305-97C78ECDB1D2}"/>
              </a:ext>
            </a:extLst>
          </p:cNvPr>
          <p:cNvSpPr/>
          <p:nvPr/>
        </p:nvSpPr>
        <p:spPr>
          <a:xfrm>
            <a:off x="7926135" y="3750532"/>
            <a:ext cx="161174" cy="11746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022D3F8-DAF5-48AE-A2D7-D146C005BEFB}"/>
              </a:ext>
            </a:extLst>
          </p:cNvPr>
          <p:cNvSpPr/>
          <p:nvPr/>
        </p:nvSpPr>
        <p:spPr>
          <a:xfrm>
            <a:off x="8996075" y="3782065"/>
            <a:ext cx="161174" cy="117463"/>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B5F39F0-663B-4C12-A7AF-FECCEB947521}"/>
              </a:ext>
            </a:extLst>
          </p:cNvPr>
          <p:cNvSpPr txBox="1"/>
          <p:nvPr/>
        </p:nvSpPr>
        <p:spPr>
          <a:xfrm>
            <a:off x="8081677" y="3668954"/>
            <a:ext cx="839443" cy="231237"/>
          </a:xfrm>
          <a:prstGeom prst="rect">
            <a:avLst/>
          </a:prstGeom>
          <a:noFill/>
        </p:spPr>
        <p:txBody>
          <a:bodyPr wrap="square" rtlCol="0">
            <a:spAutoFit/>
          </a:bodyPr>
          <a:lstStyle/>
          <a:p>
            <a:r>
              <a:rPr lang="en-US" sz="1400" dirty="0"/>
              <a:t>Training</a:t>
            </a:r>
          </a:p>
        </p:txBody>
      </p:sp>
      <p:sp>
        <p:nvSpPr>
          <p:cNvPr id="30" name="TextBox 29">
            <a:extLst>
              <a:ext uri="{FF2B5EF4-FFF2-40B4-BE49-F238E27FC236}">
                <a16:creationId xmlns:a16="http://schemas.microsoft.com/office/drawing/2014/main" id="{4882E926-427A-49DF-BD38-CAC995FE1AED}"/>
              </a:ext>
            </a:extLst>
          </p:cNvPr>
          <p:cNvSpPr txBox="1"/>
          <p:nvPr/>
        </p:nvSpPr>
        <p:spPr>
          <a:xfrm>
            <a:off x="9190356" y="3699733"/>
            <a:ext cx="1165123" cy="231237"/>
          </a:xfrm>
          <a:prstGeom prst="rect">
            <a:avLst/>
          </a:prstGeom>
          <a:noFill/>
        </p:spPr>
        <p:txBody>
          <a:bodyPr wrap="square" rtlCol="0">
            <a:spAutoFit/>
          </a:bodyPr>
          <a:lstStyle/>
          <a:p>
            <a:r>
              <a:rPr lang="en-US" sz="1400" dirty="0"/>
              <a:t>Validation</a:t>
            </a:r>
          </a:p>
        </p:txBody>
      </p:sp>
      <p:sp>
        <p:nvSpPr>
          <p:cNvPr id="31" name="TextBox 30">
            <a:extLst>
              <a:ext uri="{FF2B5EF4-FFF2-40B4-BE49-F238E27FC236}">
                <a16:creationId xmlns:a16="http://schemas.microsoft.com/office/drawing/2014/main" id="{D9DD2A44-2E7D-4740-837A-EA54B15E8BC2}"/>
              </a:ext>
            </a:extLst>
          </p:cNvPr>
          <p:cNvSpPr txBox="1"/>
          <p:nvPr/>
        </p:nvSpPr>
        <p:spPr>
          <a:xfrm rot="16200000">
            <a:off x="-159148" y="3702054"/>
            <a:ext cx="3908322" cy="277485"/>
          </a:xfrm>
          <a:prstGeom prst="rect">
            <a:avLst/>
          </a:prstGeom>
          <a:noFill/>
        </p:spPr>
        <p:txBody>
          <a:bodyPr wrap="square" rtlCol="0">
            <a:spAutoFit/>
          </a:bodyPr>
          <a:lstStyle/>
          <a:p>
            <a:r>
              <a:rPr lang="en-US" dirty="0"/>
              <a:t>Cross Entropy</a:t>
            </a:r>
          </a:p>
        </p:txBody>
      </p:sp>
    </p:spTree>
    <p:extLst>
      <p:ext uri="{BB962C8B-B14F-4D97-AF65-F5344CB8AC3E}">
        <p14:creationId xmlns:p14="http://schemas.microsoft.com/office/powerpoint/2010/main" val="2568880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362"/>
            <a:ext cx="10515600" cy="1325563"/>
          </a:xfrm>
        </p:spPr>
        <p:txBody>
          <a:bodyPr>
            <a:normAutofit/>
          </a:bodyPr>
          <a:lstStyle/>
          <a:p>
            <a:r>
              <a:rPr lang="en-US" dirty="0"/>
              <a:t>Introduction</a:t>
            </a:r>
          </a:p>
        </p:txBody>
      </p:sp>
      <p:sp>
        <p:nvSpPr>
          <p:cNvPr id="14" name="Content Placeholder 8">
            <a:extLst>
              <a:ext uri="{FF2B5EF4-FFF2-40B4-BE49-F238E27FC236}">
                <a16:creationId xmlns:a16="http://schemas.microsoft.com/office/drawing/2014/main" id="{8D35E291-AAE4-4713-A603-A47BDA214EC1}"/>
              </a:ext>
            </a:extLst>
          </p:cNvPr>
          <p:cNvSpPr txBox="1">
            <a:spLocks/>
          </p:cNvSpPr>
          <p:nvPr/>
        </p:nvSpPr>
        <p:spPr>
          <a:xfrm>
            <a:off x="838200" y="1045309"/>
            <a:ext cx="11034514" cy="4880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400" dirty="0"/>
              <a:t>Finger Spelling American Sign Language:</a:t>
            </a:r>
          </a:p>
          <a:p>
            <a:pPr marL="0" indent="0" algn="just">
              <a:buNone/>
            </a:pPr>
            <a:r>
              <a:rPr lang="en-US" sz="2400" dirty="0"/>
              <a:t>American Sign Language(ASL) is one of the predominant sign languages, used as an alternative way of communication by differently abled community who has challenges in hearing and speaking. Finger spelling ASL deals with a set of hand signatures to represent English alphabet.</a:t>
            </a:r>
          </a:p>
        </p:txBody>
      </p:sp>
      <p:pic>
        <p:nvPicPr>
          <p:cNvPr id="11" name="Picture 10" descr="A picture containing sky, man, photo, clothing&#10;&#10;Description generated with very high confidence">
            <a:extLst>
              <a:ext uri="{FF2B5EF4-FFF2-40B4-BE49-F238E27FC236}">
                <a16:creationId xmlns:a16="http://schemas.microsoft.com/office/drawing/2014/main" id="{7AE50F05-54F7-4E30-906A-1DFC582E5B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5013" y="2914854"/>
            <a:ext cx="5281972" cy="3519237"/>
          </a:xfrm>
          <a:prstGeom prst="rect">
            <a:avLst/>
          </a:prstGeom>
        </p:spPr>
      </p:pic>
    </p:spTree>
    <p:extLst>
      <p:ext uri="{BB962C8B-B14F-4D97-AF65-F5344CB8AC3E}">
        <p14:creationId xmlns:p14="http://schemas.microsoft.com/office/powerpoint/2010/main" val="922797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Cross Entropy</a:t>
            </a:r>
          </a:p>
        </p:txBody>
      </p:sp>
      <p:pic>
        <p:nvPicPr>
          <p:cNvPr id="24" name="Picture 23">
            <a:extLst>
              <a:ext uri="{FF2B5EF4-FFF2-40B4-BE49-F238E27FC236}">
                <a16:creationId xmlns:a16="http://schemas.microsoft.com/office/drawing/2014/main" id="{03446A21-E605-4F56-9986-74B2BAC1D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692" y="1140220"/>
            <a:ext cx="7846617" cy="2055067"/>
          </a:xfrm>
          <a:prstGeom prst="rect">
            <a:avLst/>
          </a:prstGeom>
        </p:spPr>
      </p:pic>
      <p:sp>
        <p:nvSpPr>
          <p:cNvPr id="32" name="TextBox 31">
            <a:extLst>
              <a:ext uri="{FF2B5EF4-FFF2-40B4-BE49-F238E27FC236}">
                <a16:creationId xmlns:a16="http://schemas.microsoft.com/office/drawing/2014/main" id="{A22A0795-B19D-401D-A6A2-27F3CAB6BBD3}"/>
              </a:ext>
            </a:extLst>
          </p:cNvPr>
          <p:cNvSpPr txBox="1"/>
          <p:nvPr/>
        </p:nvSpPr>
        <p:spPr>
          <a:xfrm>
            <a:off x="4954983" y="3290257"/>
            <a:ext cx="3908322" cy="369332"/>
          </a:xfrm>
          <a:prstGeom prst="rect">
            <a:avLst/>
          </a:prstGeom>
          <a:noFill/>
        </p:spPr>
        <p:txBody>
          <a:bodyPr wrap="square" rtlCol="0">
            <a:spAutoFit/>
          </a:bodyPr>
          <a:lstStyle/>
          <a:p>
            <a:r>
              <a:rPr lang="en-US" dirty="0"/>
              <a:t>Training Iterations (15000)</a:t>
            </a:r>
          </a:p>
        </p:txBody>
      </p:sp>
      <p:sp>
        <p:nvSpPr>
          <p:cNvPr id="33" name="Rectangle 32">
            <a:extLst>
              <a:ext uri="{FF2B5EF4-FFF2-40B4-BE49-F238E27FC236}">
                <a16:creationId xmlns:a16="http://schemas.microsoft.com/office/drawing/2014/main" id="{5A1F4F79-3ABC-4AF6-995B-81E370528186}"/>
              </a:ext>
            </a:extLst>
          </p:cNvPr>
          <p:cNvSpPr/>
          <p:nvPr/>
        </p:nvSpPr>
        <p:spPr>
          <a:xfrm>
            <a:off x="8183408" y="700833"/>
            <a:ext cx="146522" cy="106785"/>
          </a:xfrm>
          <a:prstGeom prst="rect">
            <a:avLst/>
          </a:prstGeom>
          <a:solidFill>
            <a:srgbClr val="FC22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9C7BF60-D2C6-403B-AAD1-B0365512A3C4}"/>
              </a:ext>
            </a:extLst>
          </p:cNvPr>
          <p:cNvSpPr/>
          <p:nvPr/>
        </p:nvSpPr>
        <p:spPr>
          <a:xfrm>
            <a:off x="9287168" y="700833"/>
            <a:ext cx="146522" cy="106785"/>
          </a:xfrm>
          <a:prstGeom prst="rect">
            <a:avLst/>
          </a:prstGeom>
          <a:solidFill>
            <a:srgbClr val="0E6C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FF47389-B35A-4F11-BFC2-9C99A272A2F3}"/>
              </a:ext>
            </a:extLst>
          </p:cNvPr>
          <p:cNvSpPr txBox="1"/>
          <p:nvPr/>
        </p:nvSpPr>
        <p:spPr>
          <a:xfrm>
            <a:off x="8310111" y="593142"/>
            <a:ext cx="776745" cy="231237"/>
          </a:xfrm>
          <a:prstGeom prst="rect">
            <a:avLst/>
          </a:prstGeom>
          <a:noFill/>
        </p:spPr>
        <p:txBody>
          <a:bodyPr wrap="square" rtlCol="0">
            <a:spAutoFit/>
          </a:bodyPr>
          <a:lstStyle/>
          <a:p>
            <a:r>
              <a:rPr lang="en-US" sz="1400" dirty="0"/>
              <a:t>Training</a:t>
            </a:r>
          </a:p>
        </p:txBody>
      </p:sp>
      <p:sp>
        <p:nvSpPr>
          <p:cNvPr id="36" name="TextBox 35">
            <a:extLst>
              <a:ext uri="{FF2B5EF4-FFF2-40B4-BE49-F238E27FC236}">
                <a16:creationId xmlns:a16="http://schemas.microsoft.com/office/drawing/2014/main" id="{D2490338-B1EE-43E6-996B-31B3E14C1979}"/>
              </a:ext>
            </a:extLst>
          </p:cNvPr>
          <p:cNvSpPr txBox="1"/>
          <p:nvPr/>
        </p:nvSpPr>
        <p:spPr>
          <a:xfrm>
            <a:off x="9431982" y="607803"/>
            <a:ext cx="1165123" cy="231237"/>
          </a:xfrm>
          <a:prstGeom prst="rect">
            <a:avLst/>
          </a:prstGeom>
          <a:noFill/>
        </p:spPr>
        <p:txBody>
          <a:bodyPr wrap="square" rtlCol="0">
            <a:spAutoFit/>
          </a:bodyPr>
          <a:lstStyle/>
          <a:p>
            <a:r>
              <a:rPr lang="en-US" sz="1400" dirty="0"/>
              <a:t>Validation</a:t>
            </a:r>
          </a:p>
        </p:txBody>
      </p:sp>
      <p:sp>
        <p:nvSpPr>
          <p:cNvPr id="37" name="TextBox 36">
            <a:extLst>
              <a:ext uri="{FF2B5EF4-FFF2-40B4-BE49-F238E27FC236}">
                <a16:creationId xmlns:a16="http://schemas.microsoft.com/office/drawing/2014/main" id="{7ECBDC15-8C47-48BE-8E29-0F5E542B40D0}"/>
              </a:ext>
            </a:extLst>
          </p:cNvPr>
          <p:cNvSpPr txBox="1"/>
          <p:nvPr/>
        </p:nvSpPr>
        <p:spPr>
          <a:xfrm rot="16200000">
            <a:off x="-122306" y="668876"/>
            <a:ext cx="3908322" cy="277485"/>
          </a:xfrm>
          <a:prstGeom prst="rect">
            <a:avLst/>
          </a:prstGeom>
          <a:noFill/>
        </p:spPr>
        <p:txBody>
          <a:bodyPr wrap="square" rtlCol="0">
            <a:spAutoFit/>
          </a:bodyPr>
          <a:lstStyle/>
          <a:p>
            <a:r>
              <a:rPr lang="en-US" dirty="0"/>
              <a:t>Cross Entropy</a:t>
            </a:r>
          </a:p>
        </p:txBody>
      </p:sp>
      <p:pic>
        <p:nvPicPr>
          <p:cNvPr id="38" name="Picture 37">
            <a:extLst>
              <a:ext uri="{FF2B5EF4-FFF2-40B4-BE49-F238E27FC236}">
                <a16:creationId xmlns:a16="http://schemas.microsoft.com/office/drawing/2014/main" id="{79450F86-AC9A-4BBF-AF22-F028F6FB9B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637" y="4067923"/>
            <a:ext cx="7777715" cy="2089244"/>
          </a:xfrm>
          <a:prstGeom prst="rect">
            <a:avLst/>
          </a:prstGeom>
        </p:spPr>
      </p:pic>
      <p:sp>
        <p:nvSpPr>
          <p:cNvPr id="39" name="TextBox 38">
            <a:extLst>
              <a:ext uri="{FF2B5EF4-FFF2-40B4-BE49-F238E27FC236}">
                <a16:creationId xmlns:a16="http://schemas.microsoft.com/office/drawing/2014/main" id="{690B1152-400E-4626-81E3-DF92E3B67DDE}"/>
              </a:ext>
            </a:extLst>
          </p:cNvPr>
          <p:cNvSpPr txBox="1"/>
          <p:nvPr/>
        </p:nvSpPr>
        <p:spPr>
          <a:xfrm>
            <a:off x="5265179" y="6296837"/>
            <a:ext cx="3908322" cy="369332"/>
          </a:xfrm>
          <a:prstGeom prst="rect">
            <a:avLst/>
          </a:prstGeom>
          <a:noFill/>
        </p:spPr>
        <p:txBody>
          <a:bodyPr wrap="square" rtlCol="0">
            <a:spAutoFit/>
          </a:bodyPr>
          <a:lstStyle/>
          <a:p>
            <a:r>
              <a:rPr lang="en-US" dirty="0"/>
              <a:t>Training Iterations (20000)</a:t>
            </a:r>
          </a:p>
        </p:txBody>
      </p:sp>
      <p:sp>
        <p:nvSpPr>
          <p:cNvPr id="40" name="Rectangle 39">
            <a:extLst>
              <a:ext uri="{FF2B5EF4-FFF2-40B4-BE49-F238E27FC236}">
                <a16:creationId xmlns:a16="http://schemas.microsoft.com/office/drawing/2014/main" id="{58AB533A-2AE0-4FA0-A126-C2142E781C10}"/>
              </a:ext>
            </a:extLst>
          </p:cNvPr>
          <p:cNvSpPr/>
          <p:nvPr/>
        </p:nvSpPr>
        <p:spPr>
          <a:xfrm>
            <a:off x="8185842" y="3897873"/>
            <a:ext cx="146522" cy="10678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9C30F68-2F3F-498C-BD79-412846000547}"/>
              </a:ext>
            </a:extLst>
          </p:cNvPr>
          <p:cNvSpPr/>
          <p:nvPr/>
        </p:nvSpPr>
        <p:spPr>
          <a:xfrm>
            <a:off x="9187243" y="3882107"/>
            <a:ext cx="146522" cy="10678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4D77361-8ECB-4492-A049-21615BF4BFEA}"/>
              </a:ext>
            </a:extLst>
          </p:cNvPr>
          <p:cNvSpPr txBox="1"/>
          <p:nvPr/>
        </p:nvSpPr>
        <p:spPr>
          <a:xfrm>
            <a:off x="8332365" y="3787404"/>
            <a:ext cx="841136" cy="231237"/>
          </a:xfrm>
          <a:prstGeom prst="rect">
            <a:avLst/>
          </a:prstGeom>
          <a:noFill/>
        </p:spPr>
        <p:txBody>
          <a:bodyPr wrap="square" rtlCol="0">
            <a:spAutoFit/>
          </a:bodyPr>
          <a:lstStyle/>
          <a:p>
            <a:r>
              <a:rPr lang="en-US" sz="1400" dirty="0"/>
              <a:t>Training</a:t>
            </a:r>
          </a:p>
        </p:txBody>
      </p:sp>
      <p:sp>
        <p:nvSpPr>
          <p:cNvPr id="43" name="TextBox 42">
            <a:extLst>
              <a:ext uri="{FF2B5EF4-FFF2-40B4-BE49-F238E27FC236}">
                <a16:creationId xmlns:a16="http://schemas.microsoft.com/office/drawing/2014/main" id="{C15E66AA-BE23-45DB-B17E-D8669BCA2D38}"/>
              </a:ext>
            </a:extLst>
          </p:cNvPr>
          <p:cNvSpPr txBox="1"/>
          <p:nvPr/>
        </p:nvSpPr>
        <p:spPr>
          <a:xfrm>
            <a:off x="9333765" y="3787404"/>
            <a:ext cx="1165123" cy="231237"/>
          </a:xfrm>
          <a:prstGeom prst="rect">
            <a:avLst/>
          </a:prstGeom>
          <a:noFill/>
        </p:spPr>
        <p:txBody>
          <a:bodyPr wrap="square" rtlCol="0">
            <a:spAutoFit/>
          </a:bodyPr>
          <a:lstStyle/>
          <a:p>
            <a:r>
              <a:rPr lang="en-US" sz="1400" dirty="0"/>
              <a:t>Validation</a:t>
            </a:r>
          </a:p>
        </p:txBody>
      </p:sp>
      <p:sp>
        <p:nvSpPr>
          <p:cNvPr id="44" name="TextBox 43">
            <a:extLst>
              <a:ext uri="{FF2B5EF4-FFF2-40B4-BE49-F238E27FC236}">
                <a16:creationId xmlns:a16="http://schemas.microsoft.com/office/drawing/2014/main" id="{E422055F-610C-4E20-A4C5-2B9E30F0EF58}"/>
              </a:ext>
            </a:extLst>
          </p:cNvPr>
          <p:cNvSpPr txBox="1"/>
          <p:nvPr/>
        </p:nvSpPr>
        <p:spPr>
          <a:xfrm rot="16200000">
            <a:off x="-61265" y="3640547"/>
            <a:ext cx="3908322" cy="277485"/>
          </a:xfrm>
          <a:prstGeom prst="rect">
            <a:avLst/>
          </a:prstGeom>
          <a:noFill/>
        </p:spPr>
        <p:txBody>
          <a:bodyPr wrap="square" rtlCol="0">
            <a:spAutoFit/>
          </a:bodyPr>
          <a:lstStyle/>
          <a:p>
            <a:r>
              <a:rPr lang="en-US" dirty="0"/>
              <a:t>Cross Entropy</a:t>
            </a:r>
          </a:p>
        </p:txBody>
      </p:sp>
    </p:spTree>
    <p:extLst>
      <p:ext uri="{BB962C8B-B14F-4D97-AF65-F5344CB8AC3E}">
        <p14:creationId xmlns:p14="http://schemas.microsoft.com/office/powerpoint/2010/main" val="35430794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Confusion Matrix</a:t>
            </a:r>
          </a:p>
        </p:txBody>
      </p:sp>
      <p:pic>
        <p:nvPicPr>
          <p:cNvPr id="4" name="Picture 3" descr="A screenshot of a cell phone&#10;&#10;Description generated with high confidence">
            <a:extLst>
              <a:ext uri="{FF2B5EF4-FFF2-40B4-BE49-F238E27FC236}">
                <a16:creationId xmlns:a16="http://schemas.microsoft.com/office/drawing/2014/main" id="{A8054D4A-C3F6-4525-92A3-062A0F73A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6226" y="1026141"/>
            <a:ext cx="5897664" cy="5100916"/>
          </a:xfrm>
          <a:prstGeom prst="rect">
            <a:avLst/>
          </a:prstGeom>
        </p:spPr>
      </p:pic>
      <p:pic>
        <p:nvPicPr>
          <p:cNvPr id="6" name="Picture 5" descr="A screenshot of a cell phone&#10;&#10;Description generated with high confidence">
            <a:extLst>
              <a:ext uri="{FF2B5EF4-FFF2-40B4-BE49-F238E27FC236}">
                <a16:creationId xmlns:a16="http://schemas.microsoft.com/office/drawing/2014/main" id="{FA160685-D656-4FBA-A83B-B2B9F300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063" y="978688"/>
            <a:ext cx="6027568" cy="5152879"/>
          </a:xfrm>
          <a:prstGeom prst="rect">
            <a:avLst/>
          </a:prstGeom>
        </p:spPr>
      </p:pic>
    </p:spTree>
    <p:extLst>
      <p:ext uri="{BB962C8B-B14F-4D97-AF65-F5344CB8AC3E}">
        <p14:creationId xmlns:p14="http://schemas.microsoft.com/office/powerpoint/2010/main" val="40299237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Confusion Matrix</a:t>
            </a:r>
          </a:p>
        </p:txBody>
      </p:sp>
      <p:pic>
        <p:nvPicPr>
          <p:cNvPr id="4" name="Picture 3">
            <a:extLst>
              <a:ext uri="{FF2B5EF4-FFF2-40B4-BE49-F238E27FC236}">
                <a16:creationId xmlns:a16="http://schemas.microsoft.com/office/drawing/2014/main" id="{A8054D4A-C3F6-4525-92A3-062A0F73A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653" y="1026141"/>
            <a:ext cx="5852809" cy="5100916"/>
          </a:xfrm>
          <a:prstGeom prst="rect">
            <a:avLst/>
          </a:prstGeom>
        </p:spPr>
      </p:pic>
      <p:pic>
        <p:nvPicPr>
          <p:cNvPr id="6" name="Picture 5">
            <a:extLst>
              <a:ext uri="{FF2B5EF4-FFF2-40B4-BE49-F238E27FC236}">
                <a16:creationId xmlns:a16="http://schemas.microsoft.com/office/drawing/2014/main" id="{FA160685-D656-4FBA-A83B-B2B9F300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15" y="978688"/>
            <a:ext cx="5897664" cy="5152879"/>
          </a:xfrm>
          <a:prstGeom prst="rect">
            <a:avLst/>
          </a:prstGeom>
        </p:spPr>
      </p:pic>
    </p:spTree>
    <p:extLst>
      <p:ext uri="{BB962C8B-B14F-4D97-AF65-F5344CB8AC3E}">
        <p14:creationId xmlns:p14="http://schemas.microsoft.com/office/powerpoint/2010/main" val="3182219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Confusion Matrix</a:t>
            </a:r>
          </a:p>
        </p:txBody>
      </p:sp>
      <p:pic>
        <p:nvPicPr>
          <p:cNvPr id="4" name="Picture 3">
            <a:extLst>
              <a:ext uri="{FF2B5EF4-FFF2-40B4-BE49-F238E27FC236}">
                <a16:creationId xmlns:a16="http://schemas.microsoft.com/office/drawing/2014/main" id="{A8054D4A-C3F6-4525-92A3-062A0F73A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653" y="1030584"/>
            <a:ext cx="5852809" cy="5092030"/>
          </a:xfrm>
          <a:prstGeom prst="rect">
            <a:avLst/>
          </a:prstGeom>
        </p:spPr>
      </p:pic>
      <p:pic>
        <p:nvPicPr>
          <p:cNvPr id="6" name="Picture 5">
            <a:extLst>
              <a:ext uri="{FF2B5EF4-FFF2-40B4-BE49-F238E27FC236}">
                <a16:creationId xmlns:a16="http://schemas.microsoft.com/office/drawing/2014/main" id="{FA160685-D656-4FBA-A83B-B2B9F300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15" y="1016455"/>
            <a:ext cx="5897664" cy="5077344"/>
          </a:xfrm>
          <a:prstGeom prst="rect">
            <a:avLst/>
          </a:prstGeom>
        </p:spPr>
      </p:pic>
    </p:spTree>
    <p:extLst>
      <p:ext uri="{BB962C8B-B14F-4D97-AF65-F5344CB8AC3E}">
        <p14:creationId xmlns:p14="http://schemas.microsoft.com/office/powerpoint/2010/main" val="22987595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Confusion Matrix</a:t>
            </a:r>
          </a:p>
        </p:txBody>
      </p:sp>
      <p:pic>
        <p:nvPicPr>
          <p:cNvPr id="4" name="Picture 3">
            <a:extLst>
              <a:ext uri="{FF2B5EF4-FFF2-40B4-BE49-F238E27FC236}">
                <a16:creationId xmlns:a16="http://schemas.microsoft.com/office/drawing/2014/main" id="{A8054D4A-C3F6-4525-92A3-062A0F73A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8653" y="1030584"/>
            <a:ext cx="5852809" cy="5092030"/>
          </a:xfrm>
          <a:prstGeom prst="rect">
            <a:avLst/>
          </a:prstGeom>
        </p:spPr>
      </p:pic>
      <p:pic>
        <p:nvPicPr>
          <p:cNvPr id="6" name="Picture 5">
            <a:extLst>
              <a:ext uri="{FF2B5EF4-FFF2-40B4-BE49-F238E27FC236}">
                <a16:creationId xmlns:a16="http://schemas.microsoft.com/office/drawing/2014/main" id="{FA160685-D656-4FBA-A83B-B2B9F300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15" y="1016455"/>
            <a:ext cx="5897664" cy="5077344"/>
          </a:xfrm>
          <a:prstGeom prst="rect">
            <a:avLst/>
          </a:prstGeom>
        </p:spPr>
      </p:pic>
    </p:spTree>
    <p:extLst>
      <p:ext uri="{BB962C8B-B14F-4D97-AF65-F5344CB8AC3E}">
        <p14:creationId xmlns:p14="http://schemas.microsoft.com/office/powerpoint/2010/main" val="3309297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Confusion Matrix</a:t>
            </a:r>
          </a:p>
        </p:txBody>
      </p:sp>
      <p:pic>
        <p:nvPicPr>
          <p:cNvPr id="4" name="Picture 3">
            <a:extLst>
              <a:ext uri="{FF2B5EF4-FFF2-40B4-BE49-F238E27FC236}">
                <a16:creationId xmlns:a16="http://schemas.microsoft.com/office/drawing/2014/main" id="{A8054D4A-C3F6-4525-92A3-062A0F73A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604" y="1030584"/>
            <a:ext cx="5782907" cy="5092030"/>
          </a:xfrm>
          <a:prstGeom prst="rect">
            <a:avLst/>
          </a:prstGeom>
        </p:spPr>
      </p:pic>
      <p:pic>
        <p:nvPicPr>
          <p:cNvPr id="6" name="Picture 5">
            <a:extLst>
              <a:ext uri="{FF2B5EF4-FFF2-40B4-BE49-F238E27FC236}">
                <a16:creationId xmlns:a16="http://schemas.microsoft.com/office/drawing/2014/main" id="{FA160685-D656-4FBA-A83B-B2B9F300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15" y="1038151"/>
            <a:ext cx="5897664" cy="5033952"/>
          </a:xfrm>
          <a:prstGeom prst="rect">
            <a:avLst/>
          </a:prstGeom>
        </p:spPr>
      </p:pic>
    </p:spTree>
    <p:extLst>
      <p:ext uri="{BB962C8B-B14F-4D97-AF65-F5344CB8AC3E}">
        <p14:creationId xmlns:p14="http://schemas.microsoft.com/office/powerpoint/2010/main" val="17693831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Confusion Matrix</a:t>
            </a:r>
          </a:p>
        </p:txBody>
      </p:sp>
      <p:pic>
        <p:nvPicPr>
          <p:cNvPr id="4" name="Picture 3">
            <a:extLst>
              <a:ext uri="{FF2B5EF4-FFF2-40B4-BE49-F238E27FC236}">
                <a16:creationId xmlns:a16="http://schemas.microsoft.com/office/drawing/2014/main" id="{A8054D4A-C3F6-4525-92A3-062A0F73A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3604" y="1120106"/>
            <a:ext cx="5782907" cy="4912985"/>
          </a:xfrm>
          <a:prstGeom prst="rect">
            <a:avLst/>
          </a:prstGeom>
        </p:spPr>
      </p:pic>
      <p:pic>
        <p:nvPicPr>
          <p:cNvPr id="6" name="Picture 5">
            <a:extLst>
              <a:ext uri="{FF2B5EF4-FFF2-40B4-BE49-F238E27FC236}">
                <a16:creationId xmlns:a16="http://schemas.microsoft.com/office/drawing/2014/main" id="{FA160685-D656-4FBA-A83B-B2B9F300F2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15" y="1039820"/>
            <a:ext cx="5897664" cy="5030613"/>
          </a:xfrm>
          <a:prstGeom prst="rect">
            <a:avLst/>
          </a:prstGeom>
        </p:spPr>
      </p:pic>
    </p:spTree>
    <p:extLst>
      <p:ext uri="{BB962C8B-B14F-4D97-AF65-F5344CB8AC3E}">
        <p14:creationId xmlns:p14="http://schemas.microsoft.com/office/powerpoint/2010/main" val="7201343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Comparison Plots </a:t>
            </a:r>
          </a:p>
        </p:txBody>
      </p:sp>
      <p:pic>
        <p:nvPicPr>
          <p:cNvPr id="5" name="Picture 4">
            <a:extLst>
              <a:ext uri="{FF2B5EF4-FFF2-40B4-BE49-F238E27FC236}">
                <a16:creationId xmlns:a16="http://schemas.microsoft.com/office/drawing/2014/main" id="{FEAC3F8C-F0F3-4AED-A5AA-8C84BFED6F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931" y="3829320"/>
            <a:ext cx="5639096" cy="2879335"/>
          </a:xfrm>
          <a:prstGeom prst="rect">
            <a:avLst/>
          </a:prstGeom>
        </p:spPr>
      </p:pic>
      <p:pic>
        <p:nvPicPr>
          <p:cNvPr id="8" name="Picture 7">
            <a:extLst>
              <a:ext uri="{FF2B5EF4-FFF2-40B4-BE49-F238E27FC236}">
                <a16:creationId xmlns:a16="http://schemas.microsoft.com/office/drawing/2014/main" id="{C5F0963D-191A-498E-9AD8-8EA90D6119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584" y="715489"/>
            <a:ext cx="5651121" cy="2883323"/>
          </a:xfrm>
          <a:prstGeom prst="rect">
            <a:avLst/>
          </a:prstGeom>
        </p:spPr>
      </p:pic>
      <p:pic>
        <p:nvPicPr>
          <p:cNvPr id="10" name="Picture 9">
            <a:extLst>
              <a:ext uri="{FF2B5EF4-FFF2-40B4-BE49-F238E27FC236}">
                <a16:creationId xmlns:a16="http://schemas.microsoft.com/office/drawing/2014/main" id="{3F46D0B2-5B76-4F4E-A462-E6B386B18E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9531" y="3836581"/>
            <a:ext cx="5779388" cy="2887226"/>
          </a:xfrm>
          <a:prstGeom prst="rect">
            <a:avLst/>
          </a:prstGeom>
        </p:spPr>
      </p:pic>
      <p:pic>
        <p:nvPicPr>
          <p:cNvPr id="12" name="Picture 11">
            <a:extLst>
              <a:ext uri="{FF2B5EF4-FFF2-40B4-BE49-F238E27FC236}">
                <a16:creationId xmlns:a16="http://schemas.microsoft.com/office/drawing/2014/main" id="{181A6FED-6BC8-4583-ADCA-4F0045C67F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59531" y="707600"/>
            <a:ext cx="5641345" cy="2926232"/>
          </a:xfrm>
          <a:prstGeom prst="rect">
            <a:avLst/>
          </a:prstGeom>
        </p:spPr>
      </p:pic>
    </p:spTree>
    <p:extLst>
      <p:ext uri="{BB962C8B-B14F-4D97-AF65-F5344CB8AC3E}">
        <p14:creationId xmlns:p14="http://schemas.microsoft.com/office/powerpoint/2010/main" val="35632906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319" y="-165292"/>
            <a:ext cx="10515600" cy="1325563"/>
          </a:xfrm>
        </p:spPr>
        <p:txBody>
          <a:bodyPr/>
          <a:lstStyle/>
          <a:p>
            <a:r>
              <a:rPr lang="en-US" dirty="0"/>
              <a:t>Summary of Results</a:t>
            </a:r>
          </a:p>
        </p:txBody>
      </p:sp>
      <p:graphicFrame>
        <p:nvGraphicFramePr>
          <p:cNvPr id="3" name="Table 2">
            <a:extLst>
              <a:ext uri="{FF2B5EF4-FFF2-40B4-BE49-F238E27FC236}">
                <a16:creationId xmlns:a16="http://schemas.microsoft.com/office/drawing/2014/main" id="{590E0738-84FD-443D-AA33-821923F062A8}"/>
              </a:ext>
            </a:extLst>
          </p:cNvPr>
          <p:cNvGraphicFramePr>
            <a:graphicFrameLocks noGrp="1"/>
          </p:cNvGraphicFramePr>
          <p:nvPr>
            <p:extLst>
              <p:ext uri="{D42A27DB-BD31-4B8C-83A1-F6EECF244321}">
                <p14:modId xmlns:p14="http://schemas.microsoft.com/office/powerpoint/2010/main" val="4126682381"/>
              </p:ext>
            </p:extLst>
          </p:nvPr>
        </p:nvGraphicFramePr>
        <p:xfrm>
          <a:off x="1223319" y="1169659"/>
          <a:ext cx="9834882" cy="4556760"/>
        </p:xfrm>
        <a:graphic>
          <a:graphicData uri="http://schemas.openxmlformats.org/drawingml/2006/table">
            <a:tbl>
              <a:tblPr firstRow="1" bandRow="1">
                <a:tableStyleId>{5C22544A-7EE6-4342-B048-85BDC9FD1C3A}</a:tableStyleId>
              </a:tblPr>
              <a:tblGrid>
                <a:gridCol w="1639147">
                  <a:extLst>
                    <a:ext uri="{9D8B030D-6E8A-4147-A177-3AD203B41FA5}">
                      <a16:colId xmlns:a16="http://schemas.microsoft.com/office/drawing/2014/main" val="373348740"/>
                    </a:ext>
                  </a:extLst>
                </a:gridCol>
                <a:gridCol w="1639147">
                  <a:extLst>
                    <a:ext uri="{9D8B030D-6E8A-4147-A177-3AD203B41FA5}">
                      <a16:colId xmlns:a16="http://schemas.microsoft.com/office/drawing/2014/main" val="1905451652"/>
                    </a:ext>
                  </a:extLst>
                </a:gridCol>
                <a:gridCol w="1639147">
                  <a:extLst>
                    <a:ext uri="{9D8B030D-6E8A-4147-A177-3AD203B41FA5}">
                      <a16:colId xmlns:a16="http://schemas.microsoft.com/office/drawing/2014/main" val="861342877"/>
                    </a:ext>
                  </a:extLst>
                </a:gridCol>
                <a:gridCol w="1639147">
                  <a:extLst>
                    <a:ext uri="{9D8B030D-6E8A-4147-A177-3AD203B41FA5}">
                      <a16:colId xmlns:a16="http://schemas.microsoft.com/office/drawing/2014/main" val="4154629160"/>
                    </a:ext>
                  </a:extLst>
                </a:gridCol>
                <a:gridCol w="1639147">
                  <a:extLst>
                    <a:ext uri="{9D8B030D-6E8A-4147-A177-3AD203B41FA5}">
                      <a16:colId xmlns:a16="http://schemas.microsoft.com/office/drawing/2014/main" val="310058871"/>
                    </a:ext>
                  </a:extLst>
                </a:gridCol>
                <a:gridCol w="1639147">
                  <a:extLst>
                    <a:ext uri="{9D8B030D-6E8A-4147-A177-3AD203B41FA5}">
                      <a16:colId xmlns:a16="http://schemas.microsoft.com/office/drawing/2014/main" val="1887432446"/>
                    </a:ext>
                  </a:extLst>
                </a:gridCol>
              </a:tblGrid>
              <a:tr h="1005840">
                <a:tc>
                  <a:txBody>
                    <a:bodyPr/>
                    <a:lstStyle/>
                    <a:p>
                      <a:r>
                        <a:rPr lang="en-US" sz="2000" dirty="0"/>
                        <a:t>Model</a:t>
                      </a:r>
                    </a:p>
                  </a:txBody>
                  <a:tcPr marL="110642" marR="110642" marT="50292" marB="50292"/>
                </a:tc>
                <a:tc>
                  <a:txBody>
                    <a:bodyPr/>
                    <a:lstStyle/>
                    <a:p>
                      <a:r>
                        <a:rPr lang="en-US" sz="2000" dirty="0"/>
                        <a:t>Training Accuracy (%)</a:t>
                      </a:r>
                    </a:p>
                  </a:txBody>
                  <a:tcPr marL="110642" marR="110642" marT="50292" marB="50292"/>
                </a:tc>
                <a:tc>
                  <a:txBody>
                    <a:bodyPr/>
                    <a:lstStyle/>
                    <a:p>
                      <a:r>
                        <a:rPr lang="en-US" sz="2000" dirty="0"/>
                        <a:t>Validation Accuracy (%)</a:t>
                      </a:r>
                    </a:p>
                  </a:txBody>
                  <a:tcPr marL="110642" marR="110642" marT="50292" marB="50292"/>
                </a:tc>
                <a:tc>
                  <a:txBody>
                    <a:bodyPr/>
                    <a:lstStyle/>
                    <a:p>
                      <a:r>
                        <a:rPr lang="en-US" sz="2000" dirty="0"/>
                        <a:t>Cross Entropy</a:t>
                      </a:r>
                    </a:p>
                  </a:txBody>
                  <a:tcPr marL="110642" marR="110642" marT="50292" marB="50292"/>
                </a:tc>
                <a:tc>
                  <a:txBody>
                    <a:bodyPr/>
                    <a:lstStyle/>
                    <a:p>
                      <a:r>
                        <a:rPr lang="en-US" sz="2000" dirty="0"/>
                        <a:t>Top-1 Test Accuracy (%)</a:t>
                      </a:r>
                    </a:p>
                  </a:txBody>
                  <a:tcPr marL="110642" marR="110642" marT="50292" marB="50292"/>
                </a:tc>
                <a:tc>
                  <a:txBody>
                    <a:bodyPr/>
                    <a:lstStyle/>
                    <a:p>
                      <a:r>
                        <a:rPr lang="en-US" sz="2000" dirty="0"/>
                        <a:t>Top-2 Test Accuracy (%)</a:t>
                      </a:r>
                    </a:p>
                  </a:txBody>
                  <a:tcPr marL="110642" marR="110642" marT="50292" marB="50292"/>
                </a:tc>
                <a:extLst>
                  <a:ext uri="{0D108BD9-81ED-4DB2-BD59-A6C34878D82A}">
                    <a16:rowId xmlns:a16="http://schemas.microsoft.com/office/drawing/2014/main" val="3213776688"/>
                  </a:ext>
                </a:extLst>
              </a:tr>
              <a:tr h="704088">
                <a:tc>
                  <a:txBody>
                    <a:bodyPr/>
                    <a:lstStyle/>
                    <a:p>
                      <a:r>
                        <a:rPr lang="en-US" sz="2000" dirty="0"/>
                        <a:t>MobileNet@5000</a:t>
                      </a:r>
                    </a:p>
                  </a:txBody>
                  <a:tcPr marL="110642" marR="110642" marT="50292" marB="50292"/>
                </a:tc>
                <a:tc>
                  <a:txBody>
                    <a:bodyPr/>
                    <a:lstStyle/>
                    <a:p>
                      <a:r>
                        <a:rPr lang="en-US" sz="2000" dirty="0"/>
                        <a:t>100</a:t>
                      </a:r>
                    </a:p>
                  </a:txBody>
                  <a:tcPr marL="110642" marR="110642" marT="50292" marB="50292"/>
                </a:tc>
                <a:tc>
                  <a:txBody>
                    <a:bodyPr/>
                    <a:lstStyle/>
                    <a:p>
                      <a:r>
                        <a:rPr lang="en-US" sz="2000" dirty="0"/>
                        <a:t>99</a:t>
                      </a:r>
                    </a:p>
                  </a:txBody>
                  <a:tcPr marL="110642" marR="110642" marT="50292" marB="50292"/>
                </a:tc>
                <a:tc>
                  <a:txBody>
                    <a:bodyPr/>
                    <a:lstStyle/>
                    <a:p>
                      <a:r>
                        <a:rPr lang="en-US" sz="2000" dirty="0"/>
                        <a:t>0.018</a:t>
                      </a:r>
                    </a:p>
                  </a:txBody>
                  <a:tcPr marL="110642" marR="110642" marT="50292" marB="50292"/>
                </a:tc>
                <a:tc>
                  <a:txBody>
                    <a:bodyPr/>
                    <a:lstStyle/>
                    <a:p>
                      <a:r>
                        <a:rPr lang="en-US" sz="2000" dirty="0"/>
                        <a:t>78</a:t>
                      </a:r>
                    </a:p>
                  </a:txBody>
                  <a:tcPr marL="110642" marR="110642" marT="50292" marB="50292"/>
                </a:tc>
                <a:tc>
                  <a:txBody>
                    <a:bodyPr/>
                    <a:lstStyle/>
                    <a:p>
                      <a:r>
                        <a:rPr lang="en-US" sz="2000" dirty="0"/>
                        <a:t>90</a:t>
                      </a:r>
                    </a:p>
                  </a:txBody>
                  <a:tcPr marL="110642" marR="110642" marT="50292" marB="50292"/>
                </a:tc>
                <a:extLst>
                  <a:ext uri="{0D108BD9-81ED-4DB2-BD59-A6C34878D82A}">
                    <a16:rowId xmlns:a16="http://schemas.microsoft.com/office/drawing/2014/main" val="947972201"/>
                  </a:ext>
                </a:extLst>
              </a:tr>
              <a:tr h="704088">
                <a:tc>
                  <a:txBody>
                    <a:bodyPr/>
                    <a:lstStyle/>
                    <a:p>
                      <a:r>
                        <a:rPr lang="en-US" sz="2000" dirty="0"/>
                        <a:t>MobileNet@10000</a:t>
                      </a:r>
                    </a:p>
                  </a:txBody>
                  <a:tcPr marL="110642" marR="110642" marT="50292" marB="50292"/>
                </a:tc>
                <a:tc>
                  <a:txBody>
                    <a:bodyPr/>
                    <a:lstStyle/>
                    <a:p>
                      <a:r>
                        <a:rPr lang="en-US" sz="2000" dirty="0"/>
                        <a:t>100</a:t>
                      </a:r>
                    </a:p>
                  </a:txBody>
                  <a:tcPr marL="110642" marR="110642" marT="50292" marB="50292"/>
                </a:tc>
                <a:tc>
                  <a:txBody>
                    <a:bodyPr/>
                    <a:lstStyle/>
                    <a:p>
                      <a:r>
                        <a:rPr lang="en-US" sz="2000" dirty="0"/>
                        <a:t>99</a:t>
                      </a:r>
                    </a:p>
                  </a:txBody>
                  <a:tcPr marL="110642" marR="110642" marT="50292" marB="50292"/>
                </a:tc>
                <a:tc>
                  <a:txBody>
                    <a:bodyPr/>
                    <a:lstStyle/>
                    <a:p>
                      <a:r>
                        <a:rPr lang="en-US" sz="2000" dirty="0"/>
                        <a:t>0.016</a:t>
                      </a:r>
                    </a:p>
                  </a:txBody>
                  <a:tcPr marL="110642" marR="110642" marT="50292" marB="50292"/>
                </a:tc>
                <a:tc>
                  <a:txBody>
                    <a:bodyPr/>
                    <a:lstStyle/>
                    <a:p>
                      <a:r>
                        <a:rPr lang="en-US" sz="2000" dirty="0"/>
                        <a:t>81</a:t>
                      </a:r>
                    </a:p>
                  </a:txBody>
                  <a:tcPr marL="110642" marR="110642" marT="50292" marB="50292"/>
                </a:tc>
                <a:tc>
                  <a:txBody>
                    <a:bodyPr/>
                    <a:lstStyle/>
                    <a:p>
                      <a:r>
                        <a:rPr lang="en-US" sz="2000" dirty="0"/>
                        <a:t>90</a:t>
                      </a:r>
                    </a:p>
                  </a:txBody>
                  <a:tcPr marL="110642" marR="110642" marT="50292" marB="50292"/>
                </a:tc>
                <a:extLst>
                  <a:ext uri="{0D108BD9-81ED-4DB2-BD59-A6C34878D82A}">
                    <a16:rowId xmlns:a16="http://schemas.microsoft.com/office/drawing/2014/main" val="3502138137"/>
                  </a:ext>
                </a:extLst>
              </a:tr>
              <a:tr h="704088">
                <a:tc>
                  <a:txBody>
                    <a:bodyPr/>
                    <a:lstStyle/>
                    <a:p>
                      <a:r>
                        <a:rPr lang="en-US" sz="2000" dirty="0"/>
                        <a:t>MobileNet@15000</a:t>
                      </a:r>
                    </a:p>
                  </a:txBody>
                  <a:tcPr marL="110642" marR="110642" marT="50292" marB="50292"/>
                </a:tc>
                <a:tc>
                  <a:txBody>
                    <a:bodyPr/>
                    <a:lstStyle/>
                    <a:p>
                      <a:r>
                        <a:rPr lang="en-US" sz="2000" dirty="0"/>
                        <a:t>100</a:t>
                      </a:r>
                    </a:p>
                  </a:txBody>
                  <a:tcPr marL="110642" marR="110642" marT="50292" marB="50292"/>
                </a:tc>
                <a:tc>
                  <a:txBody>
                    <a:bodyPr/>
                    <a:lstStyle/>
                    <a:p>
                      <a:r>
                        <a:rPr lang="en-US" sz="2000" dirty="0"/>
                        <a:t>99</a:t>
                      </a:r>
                    </a:p>
                  </a:txBody>
                  <a:tcPr marL="110642" marR="110642" marT="50292" marB="50292"/>
                </a:tc>
                <a:tc>
                  <a:txBody>
                    <a:bodyPr/>
                    <a:lstStyle/>
                    <a:p>
                      <a:r>
                        <a:rPr lang="en-US" sz="2000" dirty="0"/>
                        <a:t>0.012</a:t>
                      </a:r>
                    </a:p>
                  </a:txBody>
                  <a:tcPr marL="110642" marR="110642" marT="50292" marB="50292"/>
                </a:tc>
                <a:tc>
                  <a:txBody>
                    <a:bodyPr/>
                    <a:lstStyle/>
                    <a:p>
                      <a:r>
                        <a:rPr lang="en-US" sz="2000" dirty="0"/>
                        <a:t>81</a:t>
                      </a:r>
                    </a:p>
                  </a:txBody>
                  <a:tcPr marL="110642" marR="110642" marT="50292" marB="50292"/>
                </a:tc>
                <a:tc>
                  <a:txBody>
                    <a:bodyPr/>
                    <a:lstStyle/>
                    <a:p>
                      <a:r>
                        <a:rPr lang="en-US" sz="2000" dirty="0"/>
                        <a:t>91</a:t>
                      </a:r>
                    </a:p>
                  </a:txBody>
                  <a:tcPr marL="110642" marR="110642" marT="50292" marB="50292"/>
                </a:tc>
                <a:extLst>
                  <a:ext uri="{0D108BD9-81ED-4DB2-BD59-A6C34878D82A}">
                    <a16:rowId xmlns:a16="http://schemas.microsoft.com/office/drawing/2014/main" val="1297410559"/>
                  </a:ext>
                </a:extLst>
              </a:tr>
              <a:tr h="704088">
                <a:tc>
                  <a:txBody>
                    <a:bodyPr/>
                    <a:lstStyle/>
                    <a:p>
                      <a:r>
                        <a:rPr lang="en-US" sz="2000" dirty="0"/>
                        <a:t>MobileNet@20000</a:t>
                      </a:r>
                    </a:p>
                  </a:txBody>
                  <a:tcPr marL="110642" marR="110642" marT="50292" marB="50292"/>
                </a:tc>
                <a:tc>
                  <a:txBody>
                    <a:bodyPr/>
                    <a:lstStyle/>
                    <a:p>
                      <a:r>
                        <a:rPr lang="en-US" sz="2000" dirty="0"/>
                        <a:t>100</a:t>
                      </a:r>
                    </a:p>
                  </a:txBody>
                  <a:tcPr marL="110642" marR="110642" marT="50292" marB="50292"/>
                </a:tc>
                <a:tc>
                  <a:txBody>
                    <a:bodyPr/>
                    <a:lstStyle/>
                    <a:p>
                      <a:r>
                        <a:rPr lang="en-US" sz="2000" dirty="0"/>
                        <a:t>99</a:t>
                      </a:r>
                    </a:p>
                  </a:txBody>
                  <a:tcPr marL="110642" marR="110642" marT="50292" marB="50292"/>
                </a:tc>
                <a:tc>
                  <a:txBody>
                    <a:bodyPr/>
                    <a:lstStyle/>
                    <a:p>
                      <a:r>
                        <a:rPr lang="en-US" sz="2000" dirty="0"/>
                        <a:t>0.13</a:t>
                      </a:r>
                    </a:p>
                  </a:txBody>
                  <a:tcPr marL="110642" marR="110642" marT="50292" marB="50292"/>
                </a:tc>
                <a:tc>
                  <a:txBody>
                    <a:bodyPr/>
                    <a:lstStyle/>
                    <a:p>
                      <a:r>
                        <a:rPr lang="en-US" sz="2000" dirty="0"/>
                        <a:t>82</a:t>
                      </a:r>
                    </a:p>
                  </a:txBody>
                  <a:tcPr marL="110642" marR="110642" marT="50292" marB="50292"/>
                </a:tc>
                <a:tc>
                  <a:txBody>
                    <a:bodyPr/>
                    <a:lstStyle/>
                    <a:p>
                      <a:r>
                        <a:rPr lang="en-US" sz="2000" dirty="0"/>
                        <a:t>91</a:t>
                      </a:r>
                    </a:p>
                  </a:txBody>
                  <a:tcPr marL="110642" marR="110642" marT="50292" marB="50292"/>
                </a:tc>
                <a:extLst>
                  <a:ext uri="{0D108BD9-81ED-4DB2-BD59-A6C34878D82A}">
                    <a16:rowId xmlns:a16="http://schemas.microsoft.com/office/drawing/2014/main" val="2296194207"/>
                  </a:ext>
                </a:extLst>
              </a:tr>
              <a:tr h="704088">
                <a:tc>
                  <a:txBody>
                    <a:bodyPr/>
                    <a:lstStyle/>
                    <a:p>
                      <a:r>
                        <a:rPr lang="en-US" sz="2000" dirty="0"/>
                        <a:t>Ensemble Model</a:t>
                      </a:r>
                    </a:p>
                  </a:txBody>
                  <a:tcPr marL="110642" marR="110642" marT="50292" marB="50292"/>
                </a:tc>
                <a:tc>
                  <a:txBody>
                    <a:bodyPr/>
                    <a:lstStyle/>
                    <a:p>
                      <a:r>
                        <a:rPr lang="en-US" sz="2000" dirty="0"/>
                        <a:t>-</a:t>
                      </a:r>
                    </a:p>
                  </a:txBody>
                  <a:tcPr marL="110642" marR="110642" marT="50292" marB="50292"/>
                </a:tc>
                <a:tc>
                  <a:txBody>
                    <a:bodyPr/>
                    <a:lstStyle/>
                    <a:p>
                      <a:r>
                        <a:rPr lang="en-US" sz="2000" dirty="0"/>
                        <a:t>-</a:t>
                      </a:r>
                    </a:p>
                  </a:txBody>
                  <a:tcPr marL="110642" marR="110642" marT="50292" marB="50292"/>
                </a:tc>
                <a:tc>
                  <a:txBody>
                    <a:bodyPr/>
                    <a:lstStyle/>
                    <a:p>
                      <a:r>
                        <a:rPr lang="en-US" sz="2000" dirty="0"/>
                        <a:t>-</a:t>
                      </a:r>
                    </a:p>
                  </a:txBody>
                  <a:tcPr marL="110642" marR="110642" marT="50292" marB="50292"/>
                </a:tc>
                <a:tc>
                  <a:txBody>
                    <a:bodyPr/>
                    <a:lstStyle/>
                    <a:p>
                      <a:r>
                        <a:rPr lang="en-US" sz="2000" dirty="0"/>
                        <a:t>85</a:t>
                      </a:r>
                    </a:p>
                  </a:txBody>
                  <a:tcPr marL="110642" marR="110642" marT="50292" marB="50292"/>
                </a:tc>
                <a:tc>
                  <a:txBody>
                    <a:bodyPr/>
                    <a:lstStyle/>
                    <a:p>
                      <a:r>
                        <a:rPr lang="en-US" sz="2000" dirty="0"/>
                        <a:t>92</a:t>
                      </a:r>
                    </a:p>
                  </a:txBody>
                  <a:tcPr marL="110642" marR="110642" marT="50292" marB="50292"/>
                </a:tc>
                <a:extLst>
                  <a:ext uri="{0D108BD9-81ED-4DB2-BD59-A6C34878D82A}">
                    <a16:rowId xmlns:a16="http://schemas.microsoft.com/office/drawing/2014/main" val="4289822623"/>
                  </a:ext>
                </a:extLst>
              </a:tr>
            </a:tbl>
          </a:graphicData>
        </a:graphic>
      </p:graphicFrame>
    </p:spTree>
    <p:extLst>
      <p:ext uri="{BB962C8B-B14F-4D97-AF65-F5344CB8AC3E}">
        <p14:creationId xmlns:p14="http://schemas.microsoft.com/office/powerpoint/2010/main" val="2636666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Discussion</a:t>
            </a:r>
          </a:p>
        </p:txBody>
      </p:sp>
      <p:sp>
        <p:nvSpPr>
          <p:cNvPr id="8" name="Content Placeholder 8">
            <a:extLst>
              <a:ext uri="{FF2B5EF4-FFF2-40B4-BE49-F238E27FC236}">
                <a16:creationId xmlns:a16="http://schemas.microsoft.com/office/drawing/2014/main" id="{D308EEA8-FBB8-4866-A8C6-8229403CC049}"/>
              </a:ext>
            </a:extLst>
          </p:cNvPr>
          <p:cNvSpPr>
            <a:spLocks noGrp="1"/>
          </p:cNvSpPr>
          <p:nvPr>
            <p:ph idx="1"/>
          </p:nvPr>
        </p:nvSpPr>
        <p:spPr>
          <a:xfrm>
            <a:off x="838200" y="1530658"/>
            <a:ext cx="10103069" cy="5201218"/>
          </a:xfrm>
        </p:spPr>
        <p:txBody>
          <a:bodyPr>
            <a:normAutofit lnSpcReduction="10000"/>
          </a:bodyPr>
          <a:lstStyle/>
          <a:p>
            <a:r>
              <a:rPr lang="en-US" sz="2400" dirty="0"/>
              <a:t>The system has achieved a Top-1 accuracy of 85% and Top-2 accuracy of 92% with the ensembled technique.</a:t>
            </a:r>
          </a:p>
          <a:p>
            <a:r>
              <a:rPr lang="en-US" sz="2400" dirty="0"/>
              <a:t>In comparison with individual model accuracies ensembled model has achieved a consistent accuracy of more that 72% for each letter except for letters ‘U’ and ‘V’.</a:t>
            </a:r>
          </a:p>
          <a:p>
            <a:r>
              <a:rPr lang="en-US" sz="2400" dirty="0"/>
              <a:t>For every model there is difference of approximately 5-10% between Top-1 and Top-2 accuracies which signifies that feedback system using head pose estimation as improved the efficiency of the system.</a:t>
            </a:r>
          </a:p>
          <a:p>
            <a:r>
              <a:rPr lang="en-US" sz="2400" dirty="0"/>
              <a:t>These results validate our hypotheses that, </a:t>
            </a:r>
          </a:p>
          <a:p>
            <a:pPr lvl="1"/>
            <a:r>
              <a:rPr lang="en-US" dirty="0"/>
              <a:t>ensemble learning aggregates the bias in classification, reduces the variance and mitigates the chances of overfitting.</a:t>
            </a:r>
          </a:p>
          <a:p>
            <a:pPr lvl="1"/>
            <a:r>
              <a:rPr lang="en-US" dirty="0"/>
              <a:t> Incorporation of feedback system is expected to boost the overall system accuracy by choosing second best prediction in case of mis-classification in the first pass.</a:t>
            </a:r>
          </a:p>
          <a:p>
            <a:pPr marL="0" indent="0">
              <a:buNone/>
            </a:pPr>
            <a:endParaRPr lang="en-US" sz="2400" dirty="0"/>
          </a:p>
        </p:txBody>
      </p:sp>
    </p:spTree>
    <p:extLst>
      <p:ext uri="{BB962C8B-B14F-4D97-AF65-F5344CB8AC3E}">
        <p14:creationId xmlns:p14="http://schemas.microsoft.com/office/powerpoint/2010/main" val="30952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370" y="-92080"/>
            <a:ext cx="10515600" cy="1325563"/>
          </a:xfrm>
        </p:spPr>
        <p:txBody>
          <a:bodyPr vert="horz" lIns="91440" tIns="45720" rIns="91440" bIns="45720" rtlCol="0" anchor="ctr">
            <a:normAutofit/>
          </a:bodyPr>
          <a:lstStyle/>
          <a:p>
            <a:r>
              <a:rPr lang="en-US" dirty="0"/>
              <a:t>Problem Statement</a:t>
            </a:r>
          </a:p>
        </p:txBody>
      </p:sp>
      <p:pic>
        <p:nvPicPr>
          <p:cNvPr id="4" name="Picture 3" descr="A close up of a sign&#10;&#10;Description generated with very high confidence">
            <a:extLst>
              <a:ext uri="{FF2B5EF4-FFF2-40B4-BE49-F238E27FC236}">
                <a16:creationId xmlns:a16="http://schemas.microsoft.com/office/drawing/2014/main" id="{41AEFD6A-B229-46D8-9A6A-B28B60CF00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488" y="2971793"/>
            <a:ext cx="7825761" cy="3353897"/>
          </a:xfrm>
          <a:prstGeom prst="rect">
            <a:avLst/>
          </a:prstGeom>
        </p:spPr>
      </p:pic>
      <p:sp>
        <p:nvSpPr>
          <p:cNvPr id="6" name="Content Placeholder 8">
            <a:extLst>
              <a:ext uri="{FF2B5EF4-FFF2-40B4-BE49-F238E27FC236}">
                <a16:creationId xmlns:a16="http://schemas.microsoft.com/office/drawing/2014/main" id="{03C44044-5F29-4065-8AE7-A37EF726268D}"/>
              </a:ext>
            </a:extLst>
          </p:cNvPr>
          <p:cNvSpPr txBox="1">
            <a:spLocks/>
          </p:cNvSpPr>
          <p:nvPr/>
        </p:nvSpPr>
        <p:spPr>
          <a:xfrm>
            <a:off x="838200" y="1202969"/>
            <a:ext cx="11034514" cy="48809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2400" dirty="0"/>
              <a:t>Understanding American sign language is a barrier for communication with general public, as it is pursued as a special skill by a small set of people on need basis.</a:t>
            </a:r>
          </a:p>
          <a:p>
            <a:pPr algn="just"/>
            <a:r>
              <a:rPr lang="en-US" sz="2400" dirty="0"/>
              <a:t>It is estimated that only 250,000-500,000 people (without disability) around the globe are proficient in American sign language [1] </a:t>
            </a:r>
          </a:p>
        </p:txBody>
      </p:sp>
    </p:spTree>
    <p:extLst>
      <p:ext uri="{BB962C8B-B14F-4D97-AF65-F5344CB8AC3E}">
        <p14:creationId xmlns:p14="http://schemas.microsoft.com/office/powerpoint/2010/main" val="41139960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914"/>
            <a:ext cx="10515600" cy="1325563"/>
          </a:xfrm>
        </p:spPr>
        <p:txBody>
          <a:bodyPr/>
          <a:lstStyle/>
          <a:p>
            <a:r>
              <a:rPr lang="en-US" dirty="0"/>
              <a:t>Future Work</a:t>
            </a:r>
          </a:p>
        </p:txBody>
      </p:sp>
      <p:sp>
        <p:nvSpPr>
          <p:cNvPr id="8" name="Content Placeholder 8">
            <a:extLst>
              <a:ext uri="{FF2B5EF4-FFF2-40B4-BE49-F238E27FC236}">
                <a16:creationId xmlns:a16="http://schemas.microsoft.com/office/drawing/2014/main" id="{D308EEA8-FBB8-4866-A8C6-8229403CC049}"/>
              </a:ext>
            </a:extLst>
          </p:cNvPr>
          <p:cNvSpPr>
            <a:spLocks noGrp="1"/>
          </p:cNvSpPr>
          <p:nvPr>
            <p:ph idx="1"/>
          </p:nvPr>
        </p:nvSpPr>
        <p:spPr>
          <a:xfrm>
            <a:off x="838200" y="868490"/>
            <a:ext cx="10103069" cy="6021042"/>
          </a:xfrm>
        </p:spPr>
        <p:txBody>
          <a:bodyPr>
            <a:noAutofit/>
          </a:bodyPr>
          <a:lstStyle/>
          <a:p>
            <a:pPr marL="0" indent="0">
              <a:buNone/>
            </a:pPr>
            <a:r>
              <a:rPr lang="en-US" sz="2000" dirty="0"/>
              <a:t>Training letters ’J’,’Q’ and ’Z’ for gesture recognition:</a:t>
            </a:r>
          </a:p>
          <a:p>
            <a:r>
              <a:rPr lang="en-US" sz="2000" dirty="0"/>
              <a:t>The current system is not trained to recognize gestures for letters ’J’, ’Q’ and ’Z’.</a:t>
            </a:r>
          </a:p>
          <a:p>
            <a:r>
              <a:rPr lang="en-US" sz="2000" dirty="0"/>
              <a:t>’J’ and ’Z’ involves </a:t>
            </a:r>
            <a:r>
              <a:rPr lang="en-US" sz="2000" dirty="0" err="1"/>
              <a:t>spatio</a:t>
            </a:r>
            <a:r>
              <a:rPr lang="en-US" sz="2000" dirty="0"/>
              <a:t>-temporal details for gesture classiﬁcation, where as our system deals with static image classiﬁcation.</a:t>
            </a:r>
          </a:p>
          <a:p>
            <a:r>
              <a:rPr lang="en-US" sz="2000" dirty="0"/>
              <a:t>These gestures can be recognized by implementing hand motion tracking and memory based deep learning algorithms like LSTMs.</a:t>
            </a:r>
          </a:p>
          <a:p>
            <a:pPr marL="0" indent="0">
              <a:buNone/>
            </a:pPr>
            <a:r>
              <a:rPr lang="en-US" sz="2000" dirty="0"/>
              <a:t>Deep learning based hand segmentation:</a:t>
            </a:r>
          </a:p>
          <a:p>
            <a:r>
              <a:rPr lang="en-US" sz="2000" dirty="0"/>
              <a:t>Hand detection using object detection techniques like SSD, Yolo, </a:t>
            </a:r>
            <a:r>
              <a:rPr lang="en-US" sz="2000" dirty="0" err="1"/>
              <a:t>FastRNN</a:t>
            </a:r>
            <a:r>
              <a:rPr lang="en-US" sz="2000" dirty="0"/>
              <a:t> will improve the precision in hand segmentation</a:t>
            </a:r>
          </a:p>
          <a:p>
            <a:pPr marL="0" indent="0">
              <a:buNone/>
            </a:pPr>
            <a:r>
              <a:rPr lang="en-US" sz="2000" dirty="0"/>
              <a:t>Integrating auto word/sentence completion techniques:</a:t>
            </a:r>
          </a:p>
          <a:p>
            <a:r>
              <a:rPr lang="en-US" sz="2000" dirty="0"/>
              <a:t>Using latest Natural Language Processing (NLP) techniques like N grams or Bidirectional LSTMs based predictive models for auto-completion of words and sentences.</a:t>
            </a:r>
          </a:p>
          <a:p>
            <a:pPr marL="0" indent="0">
              <a:buNone/>
            </a:pPr>
            <a:r>
              <a:rPr lang="en-US" sz="2000" dirty="0"/>
              <a:t>Implementing Reinforcement Learning based gesture recognition model:</a:t>
            </a:r>
          </a:p>
          <a:p>
            <a:r>
              <a:rPr lang="en-US" sz="2000" dirty="0"/>
              <a:t>Reinforcement learning model performs current actions by drawing inferences from previous failures. </a:t>
            </a:r>
          </a:p>
          <a:p>
            <a:r>
              <a:rPr lang="en-US" sz="2000" dirty="0"/>
              <a:t>Incorporating such model into our system can use our feedback system to learn from it’s mistakes.</a:t>
            </a:r>
          </a:p>
          <a:p>
            <a:pPr marL="0" indent="0">
              <a:buNone/>
            </a:pPr>
            <a:endParaRPr lang="en-US" sz="2000" dirty="0"/>
          </a:p>
        </p:txBody>
      </p:sp>
    </p:spTree>
    <p:extLst>
      <p:ext uri="{BB962C8B-B14F-4D97-AF65-F5344CB8AC3E}">
        <p14:creationId xmlns:p14="http://schemas.microsoft.com/office/powerpoint/2010/main" val="378033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9379"/>
            <a:ext cx="10515600" cy="1325563"/>
          </a:xfrm>
        </p:spPr>
        <p:txBody>
          <a:bodyPr/>
          <a:lstStyle/>
          <a:p>
            <a:r>
              <a:rPr lang="en-US" dirty="0"/>
              <a:t>Conclusion</a:t>
            </a:r>
          </a:p>
        </p:txBody>
      </p:sp>
      <p:sp>
        <p:nvSpPr>
          <p:cNvPr id="4" name="Content Placeholder 8">
            <a:extLst>
              <a:ext uri="{FF2B5EF4-FFF2-40B4-BE49-F238E27FC236}">
                <a16:creationId xmlns:a16="http://schemas.microsoft.com/office/drawing/2014/main" id="{7F594298-9661-4BC1-AEC0-0EA0EE71FCEE}"/>
              </a:ext>
            </a:extLst>
          </p:cNvPr>
          <p:cNvSpPr>
            <a:spLocks noGrp="1"/>
          </p:cNvSpPr>
          <p:nvPr>
            <p:ph idx="1"/>
          </p:nvPr>
        </p:nvSpPr>
        <p:spPr>
          <a:xfrm>
            <a:off x="838200" y="947320"/>
            <a:ext cx="10103069" cy="6021042"/>
          </a:xfrm>
        </p:spPr>
        <p:txBody>
          <a:bodyPr vert="horz" lIns="91440" tIns="45720" rIns="91440" bIns="45720" rtlCol="0">
            <a:noAutofit/>
          </a:bodyPr>
          <a:lstStyle/>
          <a:p>
            <a:r>
              <a:rPr lang="en-US" sz="2300" dirty="0"/>
              <a:t>We are successful in developing a real-time American sign language recognition system without any special equipment like </a:t>
            </a:r>
            <a:r>
              <a:rPr lang="en-US" sz="2300" dirty="0" err="1"/>
              <a:t>kinect</a:t>
            </a:r>
            <a:r>
              <a:rPr lang="en-US" sz="2300" dirty="0"/>
              <a:t> 3D camera or data glove. </a:t>
            </a:r>
          </a:p>
          <a:p>
            <a:r>
              <a:rPr lang="en-US" sz="2300" dirty="0"/>
              <a:t>This system performs gesture recognition using </a:t>
            </a:r>
            <a:r>
              <a:rPr lang="en-US" sz="2300" dirty="0" err="1"/>
              <a:t>Mobilenets</a:t>
            </a:r>
            <a:r>
              <a:rPr lang="en-US" sz="2300" dirty="0"/>
              <a:t> a mobile and embedded system compatible CNN architecture. </a:t>
            </a:r>
          </a:p>
          <a:p>
            <a:r>
              <a:rPr lang="en-US" sz="2300" dirty="0"/>
              <a:t>Along with a standard dataset from Massey university we have created our own ASL dataset for training four independent </a:t>
            </a:r>
            <a:r>
              <a:rPr lang="en-US" sz="2300" dirty="0" err="1"/>
              <a:t>mobilenet</a:t>
            </a:r>
            <a:r>
              <a:rPr lang="en-US" sz="2300" dirty="0"/>
              <a:t> models. </a:t>
            </a:r>
            <a:r>
              <a:rPr lang="en-US" sz="2300" dirty="0" err="1"/>
              <a:t>Ensembling</a:t>
            </a:r>
            <a:r>
              <a:rPr lang="en-US" sz="2300" dirty="0"/>
              <a:t> of these four models through bagging approach has yielded an overall accuracy of 92% in classiﬁcation and helped in obtaining near uniform accuracy across all the letters. </a:t>
            </a:r>
          </a:p>
          <a:p>
            <a:r>
              <a:rPr lang="en-US" sz="2300" dirty="0"/>
              <a:t>In extension to the core system, head pose estimation based feedback unit which is inspired from natural way of expressing acceptance or denial through head nodding is successfully implemented and observed to boost the overall classiﬁcation accuracy.</a:t>
            </a:r>
          </a:p>
          <a:p>
            <a:r>
              <a:rPr lang="en-US" sz="2300" dirty="0"/>
              <a:t>The entire system is developed using Python, </a:t>
            </a:r>
            <a:r>
              <a:rPr lang="en-US" sz="2300" dirty="0" err="1"/>
              <a:t>Opencv</a:t>
            </a:r>
            <a:r>
              <a:rPr lang="en-US" sz="2300" dirty="0"/>
              <a:t> and </a:t>
            </a:r>
            <a:r>
              <a:rPr lang="en-US" sz="2300" dirty="0" err="1"/>
              <a:t>Tensorﬂow</a:t>
            </a:r>
            <a:r>
              <a:rPr lang="en-US" sz="2300" dirty="0"/>
              <a:t> and deployed as a web application using Flask to make it operating system independent.</a:t>
            </a:r>
          </a:p>
        </p:txBody>
      </p:sp>
    </p:spTree>
    <p:extLst>
      <p:ext uri="{BB962C8B-B14F-4D97-AF65-F5344CB8AC3E}">
        <p14:creationId xmlns:p14="http://schemas.microsoft.com/office/powerpoint/2010/main" val="19952785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597B-BE10-46DB-9B72-C56A6288A5A2}"/>
              </a:ext>
            </a:extLst>
          </p:cNvPr>
          <p:cNvSpPr>
            <a:spLocks noGrp="1"/>
          </p:cNvSpPr>
          <p:nvPr>
            <p:ph type="title"/>
          </p:nvPr>
        </p:nvSpPr>
        <p:spPr>
          <a:xfrm>
            <a:off x="838200" y="-123613"/>
            <a:ext cx="10515600" cy="1325563"/>
          </a:xfrm>
        </p:spPr>
        <p:txBody>
          <a:bodyPr/>
          <a:lstStyle/>
          <a:p>
            <a:r>
              <a:rPr lang="en-US" dirty="0"/>
              <a:t>References</a:t>
            </a:r>
          </a:p>
        </p:txBody>
      </p:sp>
      <p:sp>
        <p:nvSpPr>
          <p:cNvPr id="4" name="Rectangle 3">
            <a:extLst>
              <a:ext uri="{FF2B5EF4-FFF2-40B4-BE49-F238E27FC236}">
                <a16:creationId xmlns:a16="http://schemas.microsoft.com/office/drawing/2014/main" id="{C5B0B386-CE38-4F62-B557-BF622928035C}"/>
              </a:ext>
            </a:extLst>
          </p:cNvPr>
          <p:cNvSpPr/>
          <p:nvPr/>
        </p:nvSpPr>
        <p:spPr>
          <a:xfrm>
            <a:off x="853964" y="904909"/>
            <a:ext cx="10515600" cy="5940088"/>
          </a:xfrm>
          <a:prstGeom prst="rect">
            <a:avLst/>
          </a:prstGeom>
        </p:spPr>
        <p:txBody>
          <a:bodyPr wrap="square">
            <a:spAutoFit/>
          </a:bodyPr>
          <a:lstStyle/>
          <a:p>
            <a:pPr algn="just"/>
            <a:r>
              <a:rPr lang="en-US" sz="2000" dirty="0"/>
              <a:t>[1] Mitchell, Ross; Young, </a:t>
            </a:r>
            <a:r>
              <a:rPr lang="en-US" sz="2000" dirty="0" err="1"/>
              <a:t>Travas</a:t>
            </a:r>
            <a:r>
              <a:rPr lang="en-US" sz="2000" dirty="0"/>
              <a:t>; </a:t>
            </a:r>
            <a:r>
              <a:rPr lang="en-US" sz="2000" dirty="0" err="1"/>
              <a:t>Bachleda</a:t>
            </a:r>
            <a:r>
              <a:rPr lang="en-US" sz="2000" dirty="0"/>
              <a:t>, </a:t>
            </a:r>
            <a:r>
              <a:rPr lang="en-US" sz="2000" dirty="0" err="1"/>
              <a:t>Bellamie</a:t>
            </a:r>
            <a:r>
              <a:rPr lang="en-US" sz="2000" dirty="0"/>
              <a:t>; </a:t>
            </a:r>
            <a:r>
              <a:rPr lang="en-US" sz="2000" dirty="0" err="1"/>
              <a:t>Karchmer</a:t>
            </a:r>
            <a:r>
              <a:rPr lang="en-US" sz="2000" dirty="0"/>
              <a:t>, Michael (2006). ”How Many People 	Use ASL in the United States?: Why Estimates Need 	Updating” (PDF), Sign Language 	Studies (Gallaudet University Press.) 6 (3). 	ISSN 0302-1475. Retrieved January 12, 2018.</a:t>
            </a:r>
          </a:p>
          <a:p>
            <a:pPr algn="just"/>
            <a:r>
              <a:rPr lang="en-US" sz="2000" dirty="0"/>
              <a:t>[2] ”How Computer Vision Is Finally Taking Oﬀ, After 50 Years”. </a:t>
            </a:r>
            <a:r>
              <a:rPr lang="en-US" sz="2000" dirty="0" err="1"/>
              <a:t>Youtube</a:t>
            </a:r>
            <a:r>
              <a:rPr lang="en-US" sz="2000" dirty="0"/>
              <a:t>, Uploaded  by Nat and 	Friends, 3 May 2017, </a:t>
            </a:r>
            <a:r>
              <a:rPr lang="en-US" sz="2000" dirty="0">
                <a:hlinkClick r:id="rId2"/>
              </a:rPr>
              <a:t>https://www.youtube.com/watch?v=eQLcDmfmGB0</a:t>
            </a:r>
            <a:endParaRPr lang="en-US" sz="2000" dirty="0"/>
          </a:p>
          <a:p>
            <a:pPr algn="just"/>
            <a:r>
              <a:rPr lang="en-US" sz="2000" dirty="0"/>
              <a:t>[3] Wikipedia contributors, ’Deep learning’, Wikipedia, The Free Encyclopedia, 19 June 2018, 14:24 	UTC, </a:t>
            </a:r>
            <a:r>
              <a:rPr lang="en-US" sz="2000" dirty="0">
                <a:hlinkClick r:id="rId3"/>
              </a:rPr>
              <a:t>https://en.wikipedia.org/w/index.php?title=Deep_learning&amp;oldid=8465605</a:t>
            </a:r>
            <a:r>
              <a:rPr lang="en-US" sz="2000" dirty="0"/>
              <a:t>69 	[accessed 19 June 2018]</a:t>
            </a:r>
          </a:p>
          <a:p>
            <a:pPr algn="just"/>
            <a:r>
              <a:rPr lang="en-US" sz="2000" dirty="0"/>
              <a:t>[4] Howard A.G., Zhu M., Chen B. and </a:t>
            </a:r>
            <a:r>
              <a:rPr lang="en-US" sz="2000" dirty="0" err="1"/>
              <a:t>Kalenichenko</a:t>
            </a:r>
            <a:r>
              <a:rPr lang="en-US" sz="2000" dirty="0"/>
              <a:t> D. ”</a:t>
            </a:r>
            <a:r>
              <a:rPr lang="en-US" sz="2000" dirty="0" err="1"/>
              <a:t>MobileNets</a:t>
            </a:r>
            <a:r>
              <a:rPr lang="en-US" sz="2000" dirty="0"/>
              <a:t>: Eﬃcient Convolutional Neural 	Networks for Mobile Vision Applications”, </a:t>
            </a:r>
            <a:r>
              <a:rPr lang="en-US" sz="2000" dirty="0" err="1"/>
              <a:t>eprint</a:t>
            </a:r>
            <a:r>
              <a:rPr lang="en-US" sz="2000" dirty="0"/>
              <a:t> arXiv:1704.04861, April 2017</a:t>
            </a:r>
          </a:p>
          <a:p>
            <a:pPr algn="just"/>
            <a:r>
              <a:rPr lang="en-US" sz="2000" dirty="0"/>
              <a:t>[5] </a:t>
            </a:r>
            <a:r>
              <a:rPr lang="en-US" sz="2000" dirty="0" err="1"/>
              <a:t>Triesch</a:t>
            </a:r>
            <a:r>
              <a:rPr lang="en-US" sz="2000" dirty="0"/>
              <a:t> J. and </a:t>
            </a:r>
            <a:r>
              <a:rPr lang="en-US" sz="2000" dirty="0" err="1"/>
              <a:t>Malsburg</a:t>
            </a:r>
            <a:r>
              <a:rPr lang="en-US" sz="2000" dirty="0"/>
              <a:t> C., Robust Classiﬁcation of Hand Postures against Complex Backgrounds, 	Proceedings of the Second International Conference on Automatic Face and Gesture 	Recognition, Killington, VT,1996, 	pp. 170-175.</a:t>
            </a:r>
          </a:p>
          <a:p>
            <a:pPr algn="just"/>
            <a:r>
              <a:rPr lang="en-US" sz="2000" dirty="0"/>
              <a:t>[6] M. A. Amin and H. Yan, ”Sign Language Finger Alphabet Recognition from Gabor PCA 	Representation of Hand Gestures”, 2007 International Conference on Machine Learning 	and Cybernetics, Hong Kong, 2007, pp. 2218-2223.</a:t>
            </a:r>
          </a:p>
          <a:p>
            <a:pPr algn="just"/>
            <a:r>
              <a:rPr lang="en-US" sz="2000" dirty="0"/>
              <a:t>[7] D. Y. Huang, W. C. Hu and S. H. Chang, ”Vision-Based Hand Gesture Recognition Using 	</a:t>
            </a:r>
            <a:r>
              <a:rPr lang="en-US" sz="2000" dirty="0" err="1"/>
              <a:t>PCA+Gabor</a:t>
            </a:r>
            <a:r>
              <a:rPr lang="en-US" sz="2000" dirty="0"/>
              <a:t> Filters and SVM,” 2009 Fifth International Conference on Intelligent 	Information Hiding and Multimedia Signal  Processing, Kyoto, 	2009, pp.1-4.</a:t>
            </a:r>
          </a:p>
        </p:txBody>
      </p:sp>
    </p:spTree>
    <p:extLst>
      <p:ext uri="{BB962C8B-B14F-4D97-AF65-F5344CB8AC3E}">
        <p14:creationId xmlns:p14="http://schemas.microsoft.com/office/powerpoint/2010/main" val="1529795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597B-BE10-46DB-9B72-C56A6288A5A2}"/>
              </a:ext>
            </a:extLst>
          </p:cNvPr>
          <p:cNvSpPr>
            <a:spLocks noGrp="1"/>
          </p:cNvSpPr>
          <p:nvPr>
            <p:ph type="title"/>
          </p:nvPr>
        </p:nvSpPr>
        <p:spPr>
          <a:xfrm>
            <a:off x="838200" y="-123613"/>
            <a:ext cx="10515600" cy="1325563"/>
          </a:xfrm>
        </p:spPr>
        <p:txBody>
          <a:bodyPr/>
          <a:lstStyle/>
          <a:p>
            <a:r>
              <a:rPr lang="en-US" dirty="0"/>
              <a:t>References</a:t>
            </a:r>
          </a:p>
        </p:txBody>
      </p:sp>
      <p:sp>
        <p:nvSpPr>
          <p:cNvPr id="4" name="Rectangle 3">
            <a:extLst>
              <a:ext uri="{FF2B5EF4-FFF2-40B4-BE49-F238E27FC236}">
                <a16:creationId xmlns:a16="http://schemas.microsoft.com/office/drawing/2014/main" id="{C5B0B386-CE38-4F62-B557-BF622928035C}"/>
              </a:ext>
            </a:extLst>
          </p:cNvPr>
          <p:cNvSpPr/>
          <p:nvPr/>
        </p:nvSpPr>
        <p:spPr>
          <a:xfrm>
            <a:off x="853964" y="952207"/>
            <a:ext cx="10515600" cy="6247864"/>
          </a:xfrm>
          <a:prstGeom prst="rect">
            <a:avLst/>
          </a:prstGeom>
        </p:spPr>
        <p:txBody>
          <a:bodyPr wrap="square">
            <a:spAutoFit/>
          </a:bodyPr>
          <a:lstStyle/>
          <a:p>
            <a:pPr algn="just"/>
            <a:r>
              <a:rPr lang="en-US" sz="2000" dirty="0"/>
              <a:t>[8] R. Gopalan and B. </a:t>
            </a:r>
            <a:r>
              <a:rPr lang="en-US" sz="2000" dirty="0" err="1"/>
              <a:t>Dariush</a:t>
            </a:r>
            <a:r>
              <a:rPr lang="en-US" sz="2000" dirty="0"/>
              <a:t>, ”Toward a vision based hand gesture interface for robotic grasping,” 	2009 IEEE/RSJ International Conference on Intelligent Robots and Systems, St. Louis, MO, 	2009, pp. 1452-1459.</a:t>
            </a:r>
          </a:p>
          <a:p>
            <a:pPr algn="just"/>
            <a:r>
              <a:rPr lang="en-US" sz="2000" dirty="0"/>
              <a:t>[9] C. </a:t>
            </a:r>
            <a:r>
              <a:rPr lang="en-US" sz="2000" dirty="0" err="1"/>
              <a:t>Savur</a:t>
            </a:r>
            <a:r>
              <a:rPr lang="en-US" sz="2000" dirty="0"/>
              <a:t> and F. </a:t>
            </a:r>
            <a:r>
              <a:rPr lang="en-US" sz="2000" dirty="0" err="1"/>
              <a:t>Sahin</a:t>
            </a:r>
            <a:r>
              <a:rPr lang="en-US" sz="2000" dirty="0"/>
              <a:t>, ”Real-Time American Sign Language Recognition System Using Surface 	EMG Signal,” 2015 IEEE 14th International Conference on Machine Learning and	Applications (ICMLA), Miami, FL, 2015, pp. 497-502.</a:t>
            </a:r>
          </a:p>
          <a:p>
            <a:pPr algn="just"/>
            <a:r>
              <a:rPr lang="en-US" sz="2000" dirty="0"/>
              <a:t>[10] K. O. </a:t>
            </a:r>
            <a:r>
              <a:rPr lang="en-US" sz="2000" dirty="0" err="1"/>
              <a:t>Rodrguez</a:t>
            </a:r>
            <a:r>
              <a:rPr lang="en-US" sz="2000" dirty="0"/>
              <a:t> and G. C. </a:t>
            </a:r>
            <a:r>
              <a:rPr lang="en-US" sz="2000" dirty="0" err="1"/>
              <a:t>Chvez</a:t>
            </a:r>
            <a:r>
              <a:rPr lang="en-US" sz="2000" dirty="0"/>
              <a:t>, ”Finger Spelling Recognition from RGB-D Information Using 	Kernel 	Descriptor,” 2013 XXVI Conference on Graphics, Patterns and Images, Arequipa, 	2013, pp. 1-7.</a:t>
            </a:r>
          </a:p>
          <a:p>
            <a:pPr algn="just"/>
            <a:r>
              <a:rPr lang="en-US" sz="2000" dirty="0"/>
              <a:t>[11] C. H. </a:t>
            </a:r>
            <a:r>
              <a:rPr lang="en-US" sz="2000" dirty="0" err="1"/>
              <a:t>Chuan</a:t>
            </a:r>
            <a:r>
              <a:rPr lang="en-US" sz="2000" dirty="0"/>
              <a:t>, E. Regina and C. </a:t>
            </a:r>
            <a:r>
              <a:rPr lang="en-US" sz="2000" dirty="0" err="1"/>
              <a:t>Guardino</a:t>
            </a:r>
            <a:r>
              <a:rPr lang="en-US" sz="2000" dirty="0"/>
              <a:t>, ”American Sign Language Recognition Using Leap 	Motion Sensor,” 2014 13th International Conference on Machine Learning and 	Applications, Detroit, MI, 2014, pp. 541-544.</a:t>
            </a:r>
          </a:p>
          <a:p>
            <a:pPr algn="just"/>
            <a:r>
              <a:rPr lang="en-US" sz="2000" dirty="0"/>
              <a:t>[12] N. </a:t>
            </a:r>
            <a:r>
              <a:rPr lang="en-US" sz="2000" dirty="0" err="1"/>
              <a:t>Dardas</a:t>
            </a:r>
            <a:r>
              <a:rPr lang="en-US" sz="2000" dirty="0"/>
              <a:t>, Q. Chen, N. D. </a:t>
            </a:r>
            <a:r>
              <a:rPr lang="en-US" sz="2000" dirty="0" err="1"/>
              <a:t>Georganas</a:t>
            </a:r>
            <a:r>
              <a:rPr lang="en-US" sz="2000" dirty="0"/>
              <a:t> and E. M. </a:t>
            </a:r>
            <a:r>
              <a:rPr lang="en-US" sz="2000" dirty="0" err="1"/>
              <a:t>Petriu</a:t>
            </a:r>
            <a:r>
              <a:rPr lang="en-US" sz="2000" dirty="0"/>
              <a:t>, ”Hand gesture recognition using Bag-of-	features and multi-class Support Vector Machine,” 2010 IEEE International Symposium on 	Haptic Audio Visual Environments and Games, Phoenix, AZ,	2010, pp. 1-5.</a:t>
            </a:r>
          </a:p>
          <a:p>
            <a:pPr algn="just"/>
            <a:r>
              <a:rPr lang="en-US" sz="2000" dirty="0"/>
              <a:t>[13] M. V. </a:t>
            </a:r>
            <a:r>
              <a:rPr lang="en-US" sz="2000" dirty="0" err="1"/>
              <a:t>Lamari</a:t>
            </a:r>
            <a:r>
              <a:rPr lang="en-US" sz="2000" dirty="0"/>
              <a:t>, M. S. Bhuiyan and A. Iwata, ”Hand alphabet recognition using morphological PCA 	and neural networks,” Neural Networks, 1999. IJCNN ’99. International Joint Conference 	on, Washington, DC, 1999, pp. 2839-2844 vol.4.</a:t>
            </a:r>
          </a:p>
          <a:p>
            <a:pPr algn="just"/>
            <a:endParaRPr lang="en-US" sz="2000" dirty="0"/>
          </a:p>
          <a:p>
            <a:pPr algn="just"/>
            <a:endParaRPr lang="en-US" sz="2000" dirty="0"/>
          </a:p>
        </p:txBody>
      </p:sp>
    </p:spTree>
    <p:extLst>
      <p:ext uri="{BB962C8B-B14F-4D97-AF65-F5344CB8AC3E}">
        <p14:creationId xmlns:p14="http://schemas.microsoft.com/office/powerpoint/2010/main" val="706040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597B-BE10-46DB-9B72-C56A6288A5A2}"/>
              </a:ext>
            </a:extLst>
          </p:cNvPr>
          <p:cNvSpPr>
            <a:spLocks noGrp="1"/>
          </p:cNvSpPr>
          <p:nvPr>
            <p:ph type="title"/>
          </p:nvPr>
        </p:nvSpPr>
        <p:spPr>
          <a:xfrm>
            <a:off x="838200" y="-123613"/>
            <a:ext cx="10515600" cy="1325563"/>
          </a:xfrm>
        </p:spPr>
        <p:txBody>
          <a:bodyPr/>
          <a:lstStyle/>
          <a:p>
            <a:r>
              <a:rPr lang="en-US" dirty="0"/>
              <a:t>References</a:t>
            </a:r>
          </a:p>
        </p:txBody>
      </p:sp>
      <p:sp>
        <p:nvSpPr>
          <p:cNvPr id="4" name="Rectangle 3">
            <a:extLst>
              <a:ext uri="{FF2B5EF4-FFF2-40B4-BE49-F238E27FC236}">
                <a16:creationId xmlns:a16="http://schemas.microsoft.com/office/drawing/2014/main" id="{C5B0B386-CE38-4F62-B557-BF622928035C}"/>
              </a:ext>
            </a:extLst>
          </p:cNvPr>
          <p:cNvSpPr/>
          <p:nvPr/>
        </p:nvSpPr>
        <p:spPr>
          <a:xfrm>
            <a:off x="853964" y="967973"/>
            <a:ext cx="10515600" cy="5324535"/>
          </a:xfrm>
          <a:prstGeom prst="rect">
            <a:avLst/>
          </a:prstGeom>
        </p:spPr>
        <p:txBody>
          <a:bodyPr wrap="square">
            <a:spAutoFit/>
          </a:bodyPr>
          <a:lstStyle/>
          <a:p>
            <a:pPr algn="just"/>
            <a:r>
              <a:rPr lang="en-US" sz="2000" dirty="0"/>
              <a:t>[14] P. </a:t>
            </a:r>
            <a:r>
              <a:rPr lang="en-US" sz="2000" dirty="0" err="1"/>
              <a:t>Mekala</a:t>
            </a:r>
            <a:r>
              <a:rPr lang="en-US" sz="2000" dirty="0"/>
              <a:t>, Y. Gao, J. Fan and A. </a:t>
            </a:r>
            <a:r>
              <a:rPr lang="en-US" sz="2000" dirty="0" err="1"/>
              <a:t>Davari</a:t>
            </a:r>
            <a:r>
              <a:rPr lang="en-US" sz="2000" dirty="0"/>
              <a:t>, ”Real-time sign language recognition based on neural 	network architecture,” 2011 IEEE 43rd Southeastern Symposium on System Theory, 	Auburn, AL, 2011, pp. 195-199.</a:t>
            </a:r>
          </a:p>
          <a:p>
            <a:pPr algn="just"/>
            <a:r>
              <a:rPr lang="en-US" sz="2000" dirty="0"/>
              <a:t>[15] Y. F. </a:t>
            </a:r>
            <a:r>
              <a:rPr lang="en-US" sz="2000" dirty="0" err="1"/>
              <a:t>Admasu</a:t>
            </a:r>
            <a:r>
              <a:rPr lang="en-US" sz="2000" dirty="0"/>
              <a:t> and K. </a:t>
            </a:r>
            <a:r>
              <a:rPr lang="en-US" sz="2000" dirty="0" err="1"/>
              <a:t>Raimond</a:t>
            </a:r>
            <a:r>
              <a:rPr lang="en-US" sz="2000" dirty="0"/>
              <a:t>, ”Ethiopian sign language recognition using Artiﬁcial Neural 	Network,” 2010 10th International Conference on Intelligent Systems Design and 	Applications, Cairo, 2010, pp. 995-1000.</a:t>
            </a:r>
          </a:p>
          <a:p>
            <a:pPr algn="just"/>
            <a:r>
              <a:rPr lang="en-US" sz="2000" dirty="0"/>
              <a:t>[16] J. </a:t>
            </a:r>
            <a:r>
              <a:rPr lang="en-US" sz="2000" dirty="0" err="1"/>
              <a:t>Nagi</a:t>
            </a:r>
            <a:r>
              <a:rPr lang="en-US" sz="2000" dirty="0"/>
              <a:t>, F. </a:t>
            </a:r>
            <a:r>
              <a:rPr lang="en-US" sz="2000" dirty="0" err="1"/>
              <a:t>Ducatelle</a:t>
            </a:r>
            <a:r>
              <a:rPr lang="en-US" sz="2000" dirty="0"/>
              <a:t>, G. Di Caro, D. </a:t>
            </a:r>
            <a:r>
              <a:rPr lang="en-US" sz="2000" dirty="0" err="1"/>
              <a:t>Ciresan</a:t>
            </a:r>
            <a:r>
              <a:rPr lang="en-US" sz="2000" dirty="0"/>
              <a:t>, U. Meier, A. </a:t>
            </a:r>
            <a:r>
              <a:rPr lang="en-US" sz="2000" dirty="0" err="1"/>
              <a:t>Giusti</a:t>
            </a:r>
            <a:r>
              <a:rPr lang="en-US" sz="2000" dirty="0"/>
              <a:t>, F. </a:t>
            </a:r>
            <a:r>
              <a:rPr lang="en-US" sz="2000" dirty="0" err="1"/>
              <a:t>Nagi</a:t>
            </a:r>
            <a:r>
              <a:rPr lang="en-US" sz="2000" dirty="0"/>
              <a:t>, </a:t>
            </a:r>
            <a:r>
              <a:rPr lang="en-US" sz="2000" dirty="0" err="1"/>
              <a:t>J.Schmidhuber</a:t>
            </a:r>
            <a:r>
              <a:rPr lang="en-US" sz="2000" dirty="0"/>
              <a:t>, and L. 	Gambardella. ” Max-pooling convolutional neural networks for vision-based hand gesture 	recognition.”, In Signal and Image Processing Applications (ICSIPA), 2011 IEEE International 	Conference on, pages 342347, Nov 2011.</a:t>
            </a:r>
          </a:p>
          <a:p>
            <a:pPr algn="just"/>
            <a:r>
              <a:rPr lang="en-US" sz="2000" dirty="0"/>
              <a:t>[17] B. Kang, S. Tripathi, T. Q. </a:t>
            </a:r>
            <a:r>
              <a:rPr lang="en-US" sz="2000" dirty="0" err="1"/>
              <a:t>Nguyen”Real</a:t>
            </a:r>
            <a:r>
              <a:rPr lang="en-US" sz="2000" dirty="0"/>
              <a:t>-time Sign Language Fingerspelling Recognition using 	Convolutional Neural Networks from Depth map” arXiv:1509.03001,2015</a:t>
            </a:r>
          </a:p>
          <a:p>
            <a:pPr algn="just"/>
            <a:r>
              <a:rPr lang="en-US" sz="2000" dirty="0"/>
              <a:t>[18] V. </a:t>
            </a:r>
            <a:r>
              <a:rPr lang="en-US" sz="2000" dirty="0" err="1"/>
              <a:t>Bheda</a:t>
            </a:r>
            <a:r>
              <a:rPr lang="en-US" sz="2000" dirty="0"/>
              <a:t>, D. </a:t>
            </a:r>
            <a:r>
              <a:rPr lang="en-US" sz="2000" dirty="0" err="1"/>
              <a:t>Radpour”Using</a:t>
            </a:r>
            <a:r>
              <a:rPr lang="en-US" sz="2000" dirty="0"/>
              <a:t> Deep Convolutional Networks for Gesture Recognition in American 	Sign Language”, arXiv:1710.06836, 2017</a:t>
            </a:r>
          </a:p>
          <a:p>
            <a:pPr algn="just"/>
            <a:r>
              <a:rPr lang="en-US" sz="2000" dirty="0"/>
              <a:t>[19] M. Van den Bergh and L. Van </a:t>
            </a:r>
            <a:r>
              <a:rPr lang="en-US" sz="2000" dirty="0" err="1"/>
              <a:t>Gool</a:t>
            </a:r>
            <a:r>
              <a:rPr lang="en-US" sz="2000" dirty="0"/>
              <a:t>. ”Combining </a:t>
            </a:r>
            <a:r>
              <a:rPr lang="en-US" sz="2000" dirty="0" err="1"/>
              <a:t>rgb</a:t>
            </a:r>
            <a:r>
              <a:rPr lang="en-US" sz="2000" dirty="0"/>
              <a:t> and </a:t>
            </a:r>
            <a:r>
              <a:rPr lang="en-US" sz="2000" dirty="0" err="1"/>
              <a:t>tof</a:t>
            </a:r>
            <a:r>
              <a:rPr lang="en-US" sz="2000" dirty="0"/>
              <a:t> cameras for real-time 3d hand 	gesture interaction.”, In Applications of Computer Vision (WACV), 2011 IEEE Workshop on, 	pages 6672, Jan 2011</a:t>
            </a:r>
          </a:p>
        </p:txBody>
      </p:sp>
    </p:spTree>
    <p:extLst>
      <p:ext uri="{BB962C8B-B14F-4D97-AF65-F5344CB8AC3E}">
        <p14:creationId xmlns:p14="http://schemas.microsoft.com/office/powerpoint/2010/main" val="14040706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597B-BE10-46DB-9B72-C56A6288A5A2}"/>
              </a:ext>
            </a:extLst>
          </p:cNvPr>
          <p:cNvSpPr>
            <a:spLocks noGrp="1"/>
          </p:cNvSpPr>
          <p:nvPr>
            <p:ph type="title"/>
          </p:nvPr>
        </p:nvSpPr>
        <p:spPr>
          <a:xfrm>
            <a:off x="838200" y="-123613"/>
            <a:ext cx="10515600" cy="1325563"/>
          </a:xfrm>
        </p:spPr>
        <p:txBody>
          <a:bodyPr/>
          <a:lstStyle/>
          <a:p>
            <a:r>
              <a:rPr lang="en-US" dirty="0"/>
              <a:t>References</a:t>
            </a:r>
          </a:p>
        </p:txBody>
      </p:sp>
      <p:sp>
        <p:nvSpPr>
          <p:cNvPr id="4" name="Rectangle 3">
            <a:extLst>
              <a:ext uri="{FF2B5EF4-FFF2-40B4-BE49-F238E27FC236}">
                <a16:creationId xmlns:a16="http://schemas.microsoft.com/office/drawing/2014/main" id="{C5B0B386-CE38-4F62-B557-BF622928035C}"/>
              </a:ext>
            </a:extLst>
          </p:cNvPr>
          <p:cNvSpPr/>
          <p:nvPr/>
        </p:nvSpPr>
        <p:spPr>
          <a:xfrm>
            <a:off x="853964" y="967973"/>
            <a:ext cx="10515600" cy="5940088"/>
          </a:xfrm>
          <a:prstGeom prst="rect">
            <a:avLst/>
          </a:prstGeom>
        </p:spPr>
        <p:txBody>
          <a:bodyPr wrap="square">
            <a:spAutoFit/>
          </a:bodyPr>
          <a:lstStyle/>
          <a:p>
            <a:pPr algn="just"/>
            <a:r>
              <a:rPr lang="en-US" sz="2000" dirty="0"/>
              <a:t>[20] Ashutosh, A. Singh, S. Banerjee and S. Chaudhury, ”A gesture based interface for re mote robot 	control,” TENCON ’98. 1998 IEEE Region 10 International Conference on Global 	Connectivity in Energy, Computer, Communication and Control, New Delhi, 1998, pp. 158-	161 vol.1.</a:t>
            </a:r>
          </a:p>
          <a:p>
            <a:pPr algn="just"/>
            <a:r>
              <a:rPr lang="en-US" sz="2000" dirty="0"/>
              <a:t>[21] T. Kapuscinski and M. Wysocki, ”Hand gesture recognition for man-machine interaction,” Robot 	Motion and Control, 2001 Proceedings of the Second International Workshop on, 	</a:t>
            </a:r>
            <a:r>
              <a:rPr lang="en-US" sz="2000" dirty="0" err="1"/>
              <a:t>BukowyDworek</a:t>
            </a:r>
            <a:r>
              <a:rPr lang="en-US" sz="2000" dirty="0"/>
              <a:t>, 2001, pp. 91-96.</a:t>
            </a:r>
          </a:p>
          <a:p>
            <a:pPr algn="just"/>
            <a:r>
              <a:rPr lang="en-US" sz="2000" dirty="0"/>
              <a:t>[22] T. </a:t>
            </a:r>
            <a:r>
              <a:rPr lang="en-US" sz="2000" dirty="0" err="1"/>
              <a:t>Starner</a:t>
            </a:r>
            <a:r>
              <a:rPr lang="en-US" sz="2000" dirty="0"/>
              <a:t> and A. Pentland, ”Real-time American Sign Language recognition from video using 	hidden Markov models,” Proceedings of International Symposium on Computer Vision -	ISCV, Coral Gables, FL, 1995, pp. 265-270.</a:t>
            </a:r>
          </a:p>
          <a:p>
            <a:pPr algn="just"/>
            <a:r>
              <a:rPr lang="en-US" sz="2000" dirty="0"/>
              <a:t>[23] B. Garcia S. A. </a:t>
            </a:r>
            <a:r>
              <a:rPr lang="en-US" sz="2000" dirty="0" err="1"/>
              <a:t>Viesca</a:t>
            </a:r>
            <a:r>
              <a:rPr lang="en-US" sz="2000" dirty="0"/>
              <a:t> ”Real-time American Sign Language Recognition with Convolutional 	Neural Networks”, CS231n Stanford University, 2016</a:t>
            </a:r>
          </a:p>
          <a:p>
            <a:pPr algn="just"/>
            <a:r>
              <a:rPr lang="en-US" sz="2000" dirty="0"/>
              <a:t>[24] L. Pigou, S. </a:t>
            </a:r>
            <a:r>
              <a:rPr lang="en-US" sz="2000" dirty="0" err="1"/>
              <a:t>Dieleman</a:t>
            </a:r>
            <a:r>
              <a:rPr lang="en-US" sz="2000" dirty="0"/>
              <a:t>, P.-J. </a:t>
            </a:r>
            <a:r>
              <a:rPr lang="en-US" sz="2000" dirty="0" err="1"/>
              <a:t>Kindermans</a:t>
            </a:r>
            <a:r>
              <a:rPr lang="en-US" sz="2000" dirty="0"/>
              <a:t>, and B. </a:t>
            </a:r>
            <a:r>
              <a:rPr lang="en-US" sz="2000" dirty="0" err="1"/>
              <a:t>Schrauwen</a:t>
            </a:r>
            <a:r>
              <a:rPr lang="en-US" sz="2000" dirty="0"/>
              <a:t>. ” Sign language recognition using 	convolutional neural networks.”, In Computer Vision - ECCV 2014 Workshops, pages572578, 	2015.</a:t>
            </a:r>
          </a:p>
          <a:p>
            <a:pPr algn="just"/>
            <a:r>
              <a:rPr lang="en-US" sz="2000" dirty="0"/>
              <a:t>[25] S. </a:t>
            </a:r>
            <a:r>
              <a:rPr lang="en-US" sz="2000" dirty="0" err="1"/>
              <a:t>Liwicki</a:t>
            </a:r>
            <a:r>
              <a:rPr lang="en-US" sz="2000" dirty="0"/>
              <a:t> and M. </a:t>
            </a:r>
            <a:r>
              <a:rPr lang="en-US" sz="2000" dirty="0" err="1"/>
              <a:t>Everingham</a:t>
            </a:r>
            <a:r>
              <a:rPr lang="en-US" sz="2000" dirty="0"/>
              <a:t>. ” Automatic recognition of </a:t>
            </a:r>
            <a:r>
              <a:rPr lang="en-US" sz="2000" dirty="0" err="1"/>
              <a:t>ﬁngerspelled</a:t>
            </a:r>
            <a:r>
              <a:rPr lang="en-US" sz="2000" dirty="0"/>
              <a:t> words in </a:t>
            </a:r>
            <a:r>
              <a:rPr lang="en-US" sz="2000" dirty="0" err="1"/>
              <a:t>british</a:t>
            </a:r>
            <a:r>
              <a:rPr lang="en-US" sz="2000" dirty="0"/>
              <a:t> sign 	language.”, In Computer Vision and Pattern Recognition Workshops, 2009. </a:t>
            </a:r>
            <a:r>
              <a:rPr lang="en-US" sz="2000" dirty="0" err="1"/>
              <a:t>CVPRWorkshops</a:t>
            </a:r>
            <a:r>
              <a:rPr lang="en-US" sz="2000" dirty="0"/>
              <a:t> 	2009. IEEE Computer Society Conference, pages 5057, June 2009.</a:t>
            </a:r>
          </a:p>
          <a:p>
            <a:pPr algn="just"/>
            <a:endParaRPr lang="en-US" sz="2000" dirty="0"/>
          </a:p>
        </p:txBody>
      </p:sp>
    </p:spTree>
    <p:extLst>
      <p:ext uri="{BB962C8B-B14F-4D97-AF65-F5344CB8AC3E}">
        <p14:creationId xmlns:p14="http://schemas.microsoft.com/office/powerpoint/2010/main" val="26792749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597B-BE10-46DB-9B72-C56A6288A5A2}"/>
              </a:ext>
            </a:extLst>
          </p:cNvPr>
          <p:cNvSpPr>
            <a:spLocks noGrp="1"/>
          </p:cNvSpPr>
          <p:nvPr>
            <p:ph type="title"/>
          </p:nvPr>
        </p:nvSpPr>
        <p:spPr>
          <a:xfrm>
            <a:off x="838200" y="-123613"/>
            <a:ext cx="10515600" cy="1325563"/>
          </a:xfrm>
        </p:spPr>
        <p:txBody>
          <a:bodyPr/>
          <a:lstStyle/>
          <a:p>
            <a:r>
              <a:rPr lang="en-US" dirty="0"/>
              <a:t>References</a:t>
            </a:r>
          </a:p>
        </p:txBody>
      </p:sp>
      <p:sp>
        <p:nvSpPr>
          <p:cNvPr id="4" name="Rectangle 3">
            <a:extLst>
              <a:ext uri="{FF2B5EF4-FFF2-40B4-BE49-F238E27FC236}">
                <a16:creationId xmlns:a16="http://schemas.microsoft.com/office/drawing/2014/main" id="{C5B0B386-CE38-4F62-B557-BF622928035C}"/>
              </a:ext>
            </a:extLst>
          </p:cNvPr>
          <p:cNvSpPr/>
          <p:nvPr/>
        </p:nvSpPr>
        <p:spPr>
          <a:xfrm>
            <a:off x="853964" y="967973"/>
            <a:ext cx="10515600" cy="6863417"/>
          </a:xfrm>
          <a:prstGeom prst="rect">
            <a:avLst/>
          </a:prstGeom>
        </p:spPr>
        <p:txBody>
          <a:bodyPr wrap="square">
            <a:spAutoFit/>
          </a:bodyPr>
          <a:lstStyle/>
          <a:p>
            <a:pPr algn="just"/>
            <a:r>
              <a:rPr lang="en-US" sz="2000" dirty="0"/>
              <a:t>[26] S. Mallick. ”Head Pose Estimation using OpenCV and </a:t>
            </a:r>
            <a:r>
              <a:rPr lang="en-US" sz="2000" dirty="0" err="1"/>
              <a:t>Dlib</a:t>
            </a:r>
            <a:r>
              <a:rPr lang="en-US" sz="2000" dirty="0"/>
              <a:t>,” </a:t>
            </a:r>
            <a:r>
              <a:rPr lang="en-US" sz="2000" dirty="0">
                <a:hlinkClick r:id="rId2"/>
              </a:rPr>
              <a:t>www.learnopencv.com</a:t>
            </a:r>
            <a:r>
              <a:rPr lang="en-US" sz="2000" dirty="0"/>
              <a:t>, September</a:t>
            </a:r>
          </a:p>
          <a:p>
            <a:pPr algn="just"/>
            <a:r>
              <a:rPr lang="en-US" sz="2000" dirty="0"/>
              <a:t>	26, 2016. [Online]. Available: </a:t>
            </a:r>
            <a:r>
              <a:rPr lang="en-US" sz="2000" dirty="0">
                <a:hlinkClick r:id="rId3"/>
              </a:rPr>
              <a:t>https://www.learnopencv.com/head-pose-estimation-</a:t>
            </a:r>
            <a:r>
              <a:rPr lang="en-US" sz="2000" dirty="0"/>
              <a:t>	</a:t>
            </a:r>
            <a:r>
              <a:rPr lang="en-US" sz="2000" dirty="0" err="1"/>
              <a:t>usingopencv</a:t>
            </a:r>
            <a:r>
              <a:rPr lang="en-US" sz="2000" dirty="0"/>
              <a:t>-and-</a:t>
            </a:r>
            <a:r>
              <a:rPr lang="en-US" sz="2000" dirty="0" err="1"/>
              <a:t>dlib</a:t>
            </a:r>
            <a:r>
              <a:rPr lang="en-US" sz="2000" dirty="0"/>
              <a:t>/. [Accessed: Mar 10th 2017].</a:t>
            </a:r>
          </a:p>
          <a:p>
            <a:pPr algn="just"/>
            <a:r>
              <a:rPr lang="en-US" sz="2000" dirty="0"/>
              <a:t>[27] T. </a:t>
            </a:r>
            <a:r>
              <a:rPr lang="en-US" sz="2000" dirty="0" err="1"/>
              <a:t>Soukupov</a:t>
            </a:r>
            <a:r>
              <a:rPr lang="en-US" sz="2000" dirty="0"/>
              <a:t> and J. Cech. ”Real-Time Eye Blink Detection using Facial Landmarks.”,2016</a:t>
            </a:r>
          </a:p>
          <a:p>
            <a:pPr algn="just"/>
            <a:endParaRPr lang="en-US" sz="2000" dirty="0"/>
          </a:p>
          <a:p>
            <a:pPr algn="just"/>
            <a:r>
              <a:rPr lang="en-US" sz="2000" dirty="0"/>
              <a:t>[28] A. L. </a:t>
            </a:r>
            <a:r>
              <a:rPr lang="en-US" sz="2000" dirty="0" err="1"/>
              <a:t>C.Barczak</a:t>
            </a:r>
            <a:r>
              <a:rPr lang="en-US" sz="2000" dirty="0"/>
              <a:t>, N. H. Reyes, Mary E </a:t>
            </a:r>
            <a:r>
              <a:rPr lang="en-US" sz="2000" dirty="0" err="1"/>
              <a:t>Abastillas</a:t>
            </a:r>
            <a:r>
              <a:rPr lang="en-US" sz="2000" dirty="0"/>
              <a:t>, A. </a:t>
            </a:r>
            <a:r>
              <a:rPr lang="en-US" sz="2000" dirty="0" err="1"/>
              <a:t>Piccio</a:t>
            </a:r>
            <a:r>
              <a:rPr lang="en-US" sz="2000" dirty="0"/>
              <a:t> and Teo </a:t>
            </a:r>
            <a:r>
              <a:rPr lang="en-US" sz="2000" dirty="0" err="1"/>
              <a:t>Susnjak</a:t>
            </a:r>
            <a:r>
              <a:rPr lang="en-US" sz="2000" dirty="0"/>
              <a:t>. A New 2 D Static Hand 	Gesture </a:t>
            </a:r>
            <a:r>
              <a:rPr lang="en-US" sz="2000" dirty="0" err="1"/>
              <a:t>Colour</a:t>
            </a:r>
            <a:r>
              <a:rPr lang="en-US" sz="2000" dirty="0"/>
              <a:t> Image Dataset for ASL Gestures. ,2012.</a:t>
            </a:r>
          </a:p>
          <a:p>
            <a:pPr algn="just"/>
            <a:r>
              <a:rPr lang="en-US" sz="2000" dirty="0"/>
              <a:t>[29] A. G. Howard, M. Zhu, B. Chen, D. </a:t>
            </a:r>
            <a:r>
              <a:rPr lang="en-US" sz="2000" dirty="0" err="1"/>
              <a:t>Kalenichenko</a:t>
            </a:r>
            <a:r>
              <a:rPr lang="en-US" sz="2000" dirty="0"/>
              <a:t>, W. Wang, T. </a:t>
            </a:r>
            <a:r>
              <a:rPr lang="en-US" sz="2000" dirty="0" err="1"/>
              <a:t>Weyand</a:t>
            </a:r>
            <a:r>
              <a:rPr lang="en-US" sz="2000" dirty="0"/>
              <a:t>, M. </a:t>
            </a:r>
            <a:r>
              <a:rPr lang="en-US" sz="2000" dirty="0" err="1"/>
              <a:t>Andreetto</a:t>
            </a:r>
            <a:r>
              <a:rPr lang="en-US" sz="2000" dirty="0"/>
              <a:t>, H. Adam 	”</a:t>
            </a:r>
            <a:r>
              <a:rPr lang="en-US" sz="2000" dirty="0" err="1"/>
              <a:t>MobileNets</a:t>
            </a:r>
            <a:r>
              <a:rPr lang="en-US" sz="2000" dirty="0"/>
              <a:t>: Eﬃcient Convolutional Neural Networks for </a:t>
            </a:r>
            <a:r>
              <a:rPr lang="en-US" sz="2000" dirty="0" err="1"/>
              <a:t>MobileVision</a:t>
            </a:r>
            <a:r>
              <a:rPr lang="en-US" sz="2000" dirty="0"/>
              <a:t> Applications”, 	arXiv:1704.04861, 2017</a:t>
            </a:r>
          </a:p>
          <a:p>
            <a:pPr algn="just"/>
            <a:r>
              <a:rPr lang="en-US" sz="2000" dirty="0"/>
              <a:t>[30] </a:t>
            </a:r>
            <a:r>
              <a:rPr lang="en-US" sz="2000" dirty="0" err="1"/>
              <a:t>Opencv</a:t>
            </a:r>
            <a:r>
              <a:rPr lang="en-US" sz="2000" dirty="0"/>
              <a:t>, ”Real Time pose estimation of a textured object,” docs.opencv.org, November 10, 	2014.[Online].Available: 	</a:t>
            </a:r>
            <a:r>
              <a:rPr lang="en-US" sz="2000" dirty="0">
                <a:hlinkClick r:id="rId4"/>
              </a:rPr>
              <a:t>http://docs.opencv.org/3.0beta/doc/tutorials/calib3d/real_time_pose/real_time_pose.hml</a:t>
            </a:r>
            <a:r>
              <a:rPr lang="en-US" sz="2000" dirty="0"/>
              <a:t>	. [Accessed: Mar 15th,2017].</a:t>
            </a:r>
          </a:p>
          <a:p>
            <a:pPr algn="just"/>
            <a:r>
              <a:rPr lang="en-US" sz="2000" dirty="0"/>
              <a:t>[31] G. </a:t>
            </a:r>
            <a:r>
              <a:rPr lang="en-US" sz="2000" dirty="0" err="1"/>
              <a:t>Bradski</a:t>
            </a:r>
            <a:r>
              <a:rPr lang="en-US" sz="2000" dirty="0"/>
              <a:t> ”The OpenCV Library”, </a:t>
            </a:r>
            <a:r>
              <a:rPr lang="en-US" sz="2000" dirty="0" err="1"/>
              <a:t>Pubished</a:t>
            </a:r>
            <a:r>
              <a:rPr lang="en-US" sz="2000" dirty="0"/>
              <a:t> in Dr. Dobb’s Journal of </a:t>
            </a:r>
            <a:r>
              <a:rPr lang="en-US" sz="2000" dirty="0" err="1"/>
              <a:t>SoftwareTools</a:t>
            </a:r>
            <a:r>
              <a:rPr lang="en-US" sz="2000" dirty="0"/>
              <a:t>, 2000</a:t>
            </a:r>
          </a:p>
          <a:p>
            <a:pPr algn="just"/>
            <a:r>
              <a:rPr lang="en-US" sz="2000" dirty="0"/>
              <a:t>[32] G. van Rossum, ”Python tutorial, Technical Report CS-R9526”, Centrum </a:t>
            </a:r>
            <a:r>
              <a:rPr lang="en-US" sz="2000" dirty="0" err="1"/>
              <a:t>voor</a:t>
            </a:r>
            <a:r>
              <a:rPr lang="en-US" sz="2000" dirty="0"/>
              <a:t> </a:t>
            </a:r>
            <a:r>
              <a:rPr lang="en-US" sz="2000" dirty="0" err="1"/>
              <a:t>Wiskunde</a:t>
            </a:r>
            <a:r>
              <a:rPr lang="en-US" sz="2000" dirty="0"/>
              <a:t> </a:t>
            </a:r>
            <a:r>
              <a:rPr lang="en-US" sz="2000" dirty="0" err="1"/>
              <a:t>en</a:t>
            </a:r>
            <a:r>
              <a:rPr lang="en-US" sz="2000" dirty="0"/>
              <a:t> 	Informatica (CWI), Amsterdam, May 1995.</a:t>
            </a:r>
          </a:p>
          <a:p>
            <a:pPr algn="just"/>
            <a:r>
              <a:rPr lang="en-US" sz="2000" dirty="0"/>
              <a:t>[33] . E. King ”</a:t>
            </a:r>
            <a:r>
              <a:rPr lang="en-US" sz="2000" dirty="0" err="1"/>
              <a:t>Dlib</a:t>
            </a:r>
            <a:r>
              <a:rPr lang="en-US" sz="2000" dirty="0"/>
              <a:t>-ml: A Machine Learning Toolkit”, Published in Journal of Machine Learning 	Research, 2009 vol 10 pp 1755-1758</a:t>
            </a:r>
          </a:p>
          <a:p>
            <a:pPr algn="just"/>
            <a:endParaRPr lang="en-US" sz="2000" dirty="0"/>
          </a:p>
          <a:p>
            <a:pPr algn="just"/>
            <a:endParaRPr lang="en-US" sz="2000" dirty="0"/>
          </a:p>
          <a:p>
            <a:pPr algn="just"/>
            <a:endParaRPr lang="en-US" sz="2000" dirty="0"/>
          </a:p>
        </p:txBody>
      </p:sp>
    </p:spTree>
    <p:extLst>
      <p:ext uri="{BB962C8B-B14F-4D97-AF65-F5344CB8AC3E}">
        <p14:creationId xmlns:p14="http://schemas.microsoft.com/office/powerpoint/2010/main" val="18743881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597B-BE10-46DB-9B72-C56A6288A5A2}"/>
              </a:ext>
            </a:extLst>
          </p:cNvPr>
          <p:cNvSpPr>
            <a:spLocks noGrp="1"/>
          </p:cNvSpPr>
          <p:nvPr>
            <p:ph type="title"/>
          </p:nvPr>
        </p:nvSpPr>
        <p:spPr/>
        <p:txBody>
          <a:bodyPr/>
          <a:lstStyle/>
          <a:p>
            <a:r>
              <a:rPr lang="en-US" dirty="0"/>
              <a:t>Acknowledgements</a:t>
            </a:r>
          </a:p>
        </p:txBody>
      </p:sp>
      <p:sp>
        <p:nvSpPr>
          <p:cNvPr id="5" name="Content Placeholder 8">
            <a:extLst>
              <a:ext uri="{FF2B5EF4-FFF2-40B4-BE49-F238E27FC236}">
                <a16:creationId xmlns:a16="http://schemas.microsoft.com/office/drawing/2014/main" id="{F5A8FD85-0CF7-43BE-9033-E4FD34994A11}"/>
              </a:ext>
            </a:extLst>
          </p:cNvPr>
          <p:cNvSpPr>
            <a:spLocks noGrp="1"/>
          </p:cNvSpPr>
          <p:nvPr>
            <p:ph idx="1"/>
          </p:nvPr>
        </p:nvSpPr>
        <p:spPr>
          <a:xfrm>
            <a:off x="838200" y="1530658"/>
            <a:ext cx="10370574" cy="5201218"/>
          </a:xfrm>
        </p:spPr>
        <p:txBody>
          <a:bodyPr>
            <a:normAutofit/>
          </a:bodyPr>
          <a:lstStyle/>
          <a:p>
            <a:pPr marL="0" indent="0">
              <a:buNone/>
            </a:pPr>
            <a:r>
              <a:rPr lang="en-US" sz="2400" dirty="0"/>
              <a:t>I would like to express my sincere gratitude to my advisor Dr. Kamesh Namuduri for all his guidance and support and Dr. Bill P. Buckles for your valuable inputs. It is my privilege working under veterans like you.</a:t>
            </a:r>
          </a:p>
          <a:p>
            <a:pPr marL="0" indent="0">
              <a:buNone/>
            </a:pPr>
            <a:endParaRPr lang="en-US" sz="2400" dirty="0"/>
          </a:p>
          <a:p>
            <a:pPr marL="0" indent="0">
              <a:buNone/>
            </a:pPr>
            <a:r>
              <a:rPr lang="en-US" sz="2400" dirty="0"/>
              <a:t>I would also like to thank my web gurus, Dr. Andrew Ng, Dr. Satya Mallick and Dr. Adrian </a:t>
            </a:r>
            <a:r>
              <a:rPr lang="en-US" sz="2400" dirty="0" err="1"/>
              <a:t>Rosebrock</a:t>
            </a:r>
            <a:r>
              <a:rPr lang="en-US" sz="2400" dirty="0"/>
              <a:t>. A lot of your lecture, tutorials and blogposts were very useful for this project.</a:t>
            </a:r>
          </a:p>
          <a:p>
            <a:pPr marL="0" indent="0">
              <a:buNone/>
            </a:pPr>
            <a:endParaRPr lang="en-US" sz="2400" dirty="0"/>
          </a:p>
          <a:p>
            <a:pPr marL="0" indent="0">
              <a:buNone/>
            </a:pPr>
            <a:r>
              <a:rPr lang="en-US" sz="2400" dirty="0"/>
              <a:t>And my special thanks to my parents Shri Venkata </a:t>
            </a:r>
            <a:r>
              <a:rPr lang="en-US" sz="2400" dirty="0" err="1"/>
              <a:t>SubbaRao</a:t>
            </a:r>
            <a:r>
              <a:rPr lang="en-US" sz="2400" dirty="0"/>
              <a:t> Viswavarapu, Shri Siva Durga Rani Viswavarapu for all you support to pursue my passion and  my friends for standing with me during all my hurdles.</a:t>
            </a:r>
          </a:p>
        </p:txBody>
      </p:sp>
    </p:spTree>
    <p:extLst>
      <p:ext uri="{BB962C8B-B14F-4D97-AF65-F5344CB8AC3E}">
        <p14:creationId xmlns:p14="http://schemas.microsoft.com/office/powerpoint/2010/main" val="31713906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2597B-BE10-46DB-9B72-C56A6288A5A2}"/>
              </a:ext>
            </a:extLst>
          </p:cNvPr>
          <p:cNvSpPr>
            <a:spLocks noGrp="1"/>
          </p:cNvSpPr>
          <p:nvPr>
            <p:ph type="title"/>
          </p:nvPr>
        </p:nvSpPr>
        <p:spPr>
          <a:xfrm>
            <a:off x="4175469" y="2237534"/>
            <a:ext cx="3841061" cy="1248203"/>
          </a:xfrm>
        </p:spPr>
        <p:txBody>
          <a:bodyPr>
            <a:normAutofit/>
          </a:bodyPr>
          <a:lstStyle/>
          <a:p>
            <a:r>
              <a:rPr lang="en-US" sz="5400" dirty="0"/>
              <a:t>Thank You</a:t>
            </a:r>
          </a:p>
        </p:txBody>
      </p:sp>
      <p:pic>
        <p:nvPicPr>
          <p:cNvPr id="5" name="Picture 4" descr="A close up of a logo&#10;&#10;Description generated with very high confidence">
            <a:extLst>
              <a:ext uri="{FF2B5EF4-FFF2-40B4-BE49-F238E27FC236}">
                <a16:creationId xmlns:a16="http://schemas.microsoft.com/office/drawing/2014/main" id="{2DB9F180-D69F-4047-8D55-98AEF38B50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4938" y="3596584"/>
            <a:ext cx="6682121" cy="1610302"/>
          </a:xfrm>
          <a:prstGeom prst="rect">
            <a:avLst/>
          </a:prstGeom>
        </p:spPr>
      </p:pic>
    </p:spTree>
    <p:extLst>
      <p:ext uri="{BB962C8B-B14F-4D97-AF65-F5344CB8AC3E}">
        <p14:creationId xmlns:p14="http://schemas.microsoft.com/office/powerpoint/2010/main" val="4171294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844"/>
            <a:ext cx="10515600" cy="1325563"/>
          </a:xfrm>
        </p:spPr>
        <p:txBody>
          <a:bodyPr/>
          <a:lstStyle/>
          <a:p>
            <a:r>
              <a:rPr lang="en-US" dirty="0"/>
              <a:t>Motivation</a:t>
            </a:r>
          </a:p>
        </p:txBody>
      </p:sp>
      <p:sp>
        <p:nvSpPr>
          <p:cNvPr id="8" name="Content Placeholder 8">
            <a:extLst>
              <a:ext uri="{FF2B5EF4-FFF2-40B4-BE49-F238E27FC236}">
                <a16:creationId xmlns:a16="http://schemas.microsoft.com/office/drawing/2014/main" id="{D308EEA8-FBB8-4866-A8C6-8229403CC049}"/>
              </a:ext>
            </a:extLst>
          </p:cNvPr>
          <p:cNvSpPr>
            <a:spLocks noGrp="1"/>
          </p:cNvSpPr>
          <p:nvPr>
            <p:ph idx="1"/>
          </p:nvPr>
        </p:nvSpPr>
        <p:spPr>
          <a:xfrm>
            <a:off x="587481" y="1265018"/>
            <a:ext cx="11225047" cy="4351338"/>
          </a:xfrm>
        </p:spPr>
        <p:txBody>
          <a:bodyPr>
            <a:normAutofit/>
          </a:bodyPr>
          <a:lstStyle/>
          <a:p>
            <a:pPr marL="0" indent="0" algn="just">
              <a:buNone/>
            </a:pPr>
            <a:r>
              <a:rPr lang="en-US" dirty="0"/>
              <a:t>The foundation of our work is IEEE’s philosophy of “</a:t>
            </a:r>
            <a:r>
              <a:rPr lang="en-US" b="1" dirty="0"/>
              <a:t>Advancing technology for humanity</a:t>
            </a:r>
            <a:r>
              <a:rPr lang="en-US" dirty="0"/>
              <a:t>”</a:t>
            </a:r>
          </a:p>
          <a:p>
            <a:pPr marL="0" indent="0" algn="just">
              <a:buNone/>
            </a:pPr>
            <a:endParaRPr lang="en-US" dirty="0"/>
          </a:p>
          <a:p>
            <a:pPr marL="0" indent="0" algn="just">
              <a:buNone/>
            </a:pPr>
            <a:r>
              <a:rPr lang="en-US" dirty="0"/>
              <a:t>Our motivation is:</a:t>
            </a:r>
          </a:p>
          <a:p>
            <a:pPr algn="just"/>
            <a:r>
              <a:rPr lang="en-US" dirty="0"/>
              <a:t>To develop a personal assistive system for specially-abled community with challenges in hearing and speaking.</a:t>
            </a:r>
          </a:p>
          <a:p>
            <a:pPr algn="just"/>
            <a:r>
              <a:rPr lang="en-US" dirty="0"/>
              <a:t>To utilize the recent advancements in computer vision and artificial intelligence for engineering our solution.</a:t>
            </a:r>
          </a:p>
        </p:txBody>
      </p:sp>
    </p:spTree>
    <p:extLst>
      <p:ext uri="{BB962C8B-B14F-4D97-AF65-F5344CB8AC3E}">
        <p14:creationId xmlns:p14="http://schemas.microsoft.com/office/powerpoint/2010/main" val="2943171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664"/>
            <a:ext cx="10515600" cy="1325563"/>
          </a:xfrm>
        </p:spPr>
        <p:txBody>
          <a:bodyPr/>
          <a:lstStyle/>
          <a:p>
            <a:r>
              <a:rPr lang="en-US" dirty="0"/>
              <a:t>Advancements in Computer Vision</a:t>
            </a:r>
          </a:p>
        </p:txBody>
      </p:sp>
      <p:pic>
        <p:nvPicPr>
          <p:cNvPr id="4" name="Picture 3" descr="A screenshot of a cell phone&#10;&#10;Description generated with very high confidence">
            <a:extLst>
              <a:ext uri="{FF2B5EF4-FFF2-40B4-BE49-F238E27FC236}">
                <a16:creationId xmlns:a16="http://schemas.microsoft.com/office/drawing/2014/main" id="{F4973C13-8891-4D35-8A85-15351976D1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761" y="1100122"/>
            <a:ext cx="4779818" cy="4510264"/>
          </a:xfrm>
          <a:prstGeom prst="rect">
            <a:avLst/>
          </a:prstGeom>
        </p:spPr>
      </p:pic>
      <p:pic>
        <p:nvPicPr>
          <p:cNvPr id="7" name="Picture 6">
            <a:extLst>
              <a:ext uri="{FF2B5EF4-FFF2-40B4-BE49-F238E27FC236}">
                <a16:creationId xmlns:a16="http://schemas.microsoft.com/office/drawing/2014/main" id="{76C0BE56-C2F0-42B4-B0F6-501CA2A13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5140" y="1100122"/>
            <a:ext cx="4474190" cy="2235556"/>
          </a:xfrm>
          <a:prstGeom prst="rect">
            <a:avLst/>
          </a:prstGeom>
        </p:spPr>
      </p:pic>
      <p:pic>
        <p:nvPicPr>
          <p:cNvPr id="11" name="Picture 10">
            <a:extLst>
              <a:ext uri="{FF2B5EF4-FFF2-40B4-BE49-F238E27FC236}">
                <a16:creationId xmlns:a16="http://schemas.microsoft.com/office/drawing/2014/main" id="{80930A9E-7B2B-4D2D-BB59-93BF19B9F0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5140" y="3485614"/>
            <a:ext cx="4474190" cy="2248395"/>
          </a:xfrm>
          <a:prstGeom prst="rect">
            <a:avLst/>
          </a:prstGeom>
        </p:spPr>
      </p:pic>
      <p:sp>
        <p:nvSpPr>
          <p:cNvPr id="8" name="Rectangle 7">
            <a:extLst>
              <a:ext uri="{FF2B5EF4-FFF2-40B4-BE49-F238E27FC236}">
                <a16:creationId xmlns:a16="http://schemas.microsoft.com/office/drawing/2014/main" id="{E3F20A21-06EA-47F9-BAA6-BF377C761642}"/>
              </a:ext>
            </a:extLst>
          </p:cNvPr>
          <p:cNvSpPr/>
          <p:nvPr/>
        </p:nvSpPr>
        <p:spPr>
          <a:xfrm>
            <a:off x="524282" y="6177111"/>
            <a:ext cx="11421716" cy="523220"/>
          </a:xfrm>
          <a:prstGeom prst="rect">
            <a:avLst/>
          </a:prstGeom>
          <a:noFill/>
        </p:spPr>
        <p:txBody>
          <a:bodyPr wrap="none" lIns="91440" tIns="45720" rIns="91440" bIns="45720">
            <a:spAutoFit/>
          </a:bodyPr>
          <a:lstStyle/>
          <a:p>
            <a:pPr algn="ctr"/>
            <a:r>
              <a:rPr lang="en-US" sz="2800" b="0" cap="none" spc="0" dirty="0">
                <a:ln w="0"/>
                <a:solidFill>
                  <a:srgbClr val="C00000"/>
                </a:solidFill>
                <a:effectLst>
                  <a:outerShdw blurRad="38100" dist="19050" dir="2700000" algn="tl" rotWithShape="0">
                    <a:schemeClr val="dk1">
                      <a:alpha val="40000"/>
                    </a:schemeClr>
                  </a:outerShdw>
                </a:effectLst>
                <a:hlinkClick r:id="rId5"/>
              </a:rPr>
              <a:t>How Computer Vision is Taking off , After 50 Years </a:t>
            </a:r>
            <a:r>
              <a:rPr lang="en-US" sz="2800" dirty="0">
                <a:ln w="0"/>
                <a:solidFill>
                  <a:srgbClr val="C00000"/>
                </a:solidFill>
                <a:effectLst>
                  <a:outerShdw blurRad="38100" dist="19050" dir="2700000" algn="tl" rotWithShape="0">
                    <a:schemeClr val="dk1">
                      <a:alpha val="40000"/>
                    </a:schemeClr>
                  </a:outerShdw>
                </a:effectLst>
                <a:hlinkClick r:id="rId5"/>
              </a:rPr>
              <a:t>- Nat and Friends, YouTube</a:t>
            </a:r>
            <a:endParaRPr lang="en-US" sz="2800" dirty="0">
              <a:ln w="0"/>
              <a:solidFill>
                <a:srgbClr val="C0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138738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454"/>
            <a:ext cx="10515600" cy="1325563"/>
          </a:xfrm>
        </p:spPr>
        <p:txBody>
          <a:bodyPr/>
          <a:lstStyle/>
          <a:p>
            <a:r>
              <a:rPr lang="en-US" dirty="0"/>
              <a:t>Convolutional Neural Networks (CNN)</a:t>
            </a:r>
          </a:p>
        </p:txBody>
      </p:sp>
      <p:pic>
        <p:nvPicPr>
          <p:cNvPr id="7" name="Picture 6" descr="A picture containing screenshot&#10;&#10;Description generated with high confidence">
            <a:extLst>
              <a:ext uri="{FF2B5EF4-FFF2-40B4-BE49-F238E27FC236}">
                <a16:creationId xmlns:a16="http://schemas.microsoft.com/office/drawing/2014/main" id="{E0BF6D88-6E18-431D-B232-96E5F6A147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774" y="3918038"/>
            <a:ext cx="11801856" cy="3215545"/>
          </a:xfrm>
          <a:prstGeom prst="rect">
            <a:avLst/>
          </a:prstGeom>
        </p:spPr>
      </p:pic>
      <p:pic>
        <p:nvPicPr>
          <p:cNvPr id="8" name="Picture 7">
            <a:extLst>
              <a:ext uri="{FF2B5EF4-FFF2-40B4-BE49-F238E27FC236}">
                <a16:creationId xmlns:a16="http://schemas.microsoft.com/office/drawing/2014/main" id="{46951414-9BD7-425F-A403-201EAE0AFE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0278" y="1369891"/>
            <a:ext cx="4172797" cy="2302112"/>
          </a:xfrm>
          <a:prstGeom prst="rect">
            <a:avLst/>
          </a:prstGeom>
        </p:spPr>
      </p:pic>
      <p:sp>
        <p:nvSpPr>
          <p:cNvPr id="9" name="Content Placeholder 8">
            <a:extLst>
              <a:ext uri="{FF2B5EF4-FFF2-40B4-BE49-F238E27FC236}">
                <a16:creationId xmlns:a16="http://schemas.microsoft.com/office/drawing/2014/main" id="{6CF52868-6F3E-46F6-AA5C-D9F0017E1882}"/>
              </a:ext>
            </a:extLst>
          </p:cNvPr>
          <p:cNvSpPr>
            <a:spLocks noGrp="1"/>
          </p:cNvSpPr>
          <p:nvPr>
            <p:ph idx="1"/>
          </p:nvPr>
        </p:nvSpPr>
        <p:spPr>
          <a:xfrm>
            <a:off x="838200" y="1422675"/>
            <a:ext cx="6130160" cy="2653020"/>
          </a:xfrm>
        </p:spPr>
        <p:txBody>
          <a:bodyPr>
            <a:normAutofit/>
          </a:bodyPr>
          <a:lstStyle/>
          <a:p>
            <a:pPr algn="just"/>
            <a:r>
              <a:rPr lang="en-US" sz="2400" dirty="0"/>
              <a:t>CNN is a deep learning architecture.</a:t>
            </a:r>
          </a:p>
          <a:p>
            <a:pPr algn="just"/>
            <a:r>
              <a:rPr lang="en-US" sz="2400" dirty="0"/>
              <a:t>Mainly consists of three main layers</a:t>
            </a:r>
          </a:p>
          <a:p>
            <a:pPr lvl="1" algn="just"/>
            <a:r>
              <a:rPr lang="en-US" dirty="0"/>
              <a:t>Convolutional Layer</a:t>
            </a:r>
          </a:p>
          <a:p>
            <a:pPr lvl="1" algn="just"/>
            <a:r>
              <a:rPr lang="en-US" dirty="0"/>
              <a:t>Pooling Layer</a:t>
            </a:r>
          </a:p>
          <a:p>
            <a:pPr lvl="1" algn="just"/>
            <a:r>
              <a:rPr lang="en-US" dirty="0"/>
              <a:t>Fully Connected Layer</a:t>
            </a:r>
          </a:p>
        </p:txBody>
      </p:sp>
    </p:spTree>
    <p:extLst>
      <p:ext uri="{BB962C8B-B14F-4D97-AF65-F5344CB8AC3E}">
        <p14:creationId xmlns:p14="http://schemas.microsoft.com/office/powerpoint/2010/main" val="1676964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3613"/>
            <a:ext cx="10515600" cy="1325563"/>
          </a:xfrm>
        </p:spPr>
        <p:txBody>
          <a:bodyPr/>
          <a:lstStyle/>
          <a:p>
            <a:r>
              <a:rPr lang="en-US" dirty="0"/>
              <a:t>Literature Review</a:t>
            </a:r>
          </a:p>
        </p:txBody>
      </p:sp>
      <p:sp>
        <p:nvSpPr>
          <p:cNvPr id="8" name="Content Placeholder 8">
            <a:extLst>
              <a:ext uri="{FF2B5EF4-FFF2-40B4-BE49-F238E27FC236}">
                <a16:creationId xmlns:a16="http://schemas.microsoft.com/office/drawing/2014/main" id="{D308EEA8-FBB8-4866-A8C6-8229403CC049}"/>
              </a:ext>
            </a:extLst>
          </p:cNvPr>
          <p:cNvSpPr>
            <a:spLocks noGrp="1"/>
          </p:cNvSpPr>
          <p:nvPr>
            <p:ph idx="1"/>
          </p:nvPr>
        </p:nvSpPr>
        <p:spPr>
          <a:xfrm>
            <a:off x="838200" y="931556"/>
            <a:ext cx="10103069" cy="5847614"/>
          </a:xfrm>
        </p:spPr>
        <p:txBody>
          <a:bodyPr>
            <a:normAutofit fontScale="92500"/>
          </a:bodyPr>
          <a:lstStyle/>
          <a:p>
            <a:pPr marL="0" indent="0" algn="just">
              <a:buNone/>
            </a:pPr>
            <a:r>
              <a:rPr lang="en-US" sz="2400" b="1" dirty="0"/>
              <a:t>Image processing/ Statistical modeling based approaches [5-9]:</a:t>
            </a:r>
          </a:p>
          <a:p>
            <a:pPr algn="just"/>
            <a:r>
              <a:rPr lang="en-US" sz="2400" dirty="0"/>
              <a:t>Hand gesture recognition with Hidden Markov Model (HMM) using Gabor features</a:t>
            </a:r>
          </a:p>
          <a:p>
            <a:pPr algn="just"/>
            <a:r>
              <a:rPr lang="en-US" sz="2400" dirty="0"/>
              <a:t>Gesture recognition using </a:t>
            </a:r>
            <a:r>
              <a:rPr lang="en-US" sz="2400" dirty="0" err="1"/>
              <a:t>Haar</a:t>
            </a:r>
            <a:r>
              <a:rPr lang="en-US" sz="2400" dirty="0"/>
              <a:t> wavelet transform</a:t>
            </a:r>
          </a:p>
          <a:p>
            <a:pPr algn="just"/>
            <a:r>
              <a:rPr lang="en-US" sz="2400" dirty="0"/>
              <a:t>British Sign Language recognition using Histogram of Oriented Gradients with HMM</a:t>
            </a:r>
          </a:p>
          <a:p>
            <a:pPr algn="just"/>
            <a:r>
              <a:rPr lang="en-US" sz="2400" dirty="0"/>
              <a:t>Hand motion tracking with cyber glove and HMM</a:t>
            </a:r>
          </a:p>
          <a:p>
            <a:pPr marL="0" indent="0" algn="just">
              <a:buNone/>
            </a:pPr>
            <a:r>
              <a:rPr lang="en-US" sz="2400" b="1" dirty="0"/>
              <a:t>Classical Machine learning approaches [10-15]:</a:t>
            </a:r>
          </a:p>
          <a:p>
            <a:pPr algn="just"/>
            <a:r>
              <a:rPr lang="en-US" sz="2400" dirty="0"/>
              <a:t>Hand gesture recognition using Support Vector Machines (SVM) with various standard features like Gabor features, SIFT features and shape descriptors.</a:t>
            </a:r>
          </a:p>
          <a:p>
            <a:pPr algn="just"/>
            <a:r>
              <a:rPr lang="en-US" sz="2400" dirty="0"/>
              <a:t>Gesture recognition with Artificial Neural Networks (ANN) with various feature extraction techniques.</a:t>
            </a:r>
          </a:p>
          <a:p>
            <a:pPr marL="0" indent="0" algn="just">
              <a:buNone/>
            </a:pPr>
            <a:r>
              <a:rPr lang="en-US" sz="2400" b="1" dirty="0"/>
              <a:t>Deep learning based approaches [16-19]:</a:t>
            </a:r>
          </a:p>
          <a:p>
            <a:pPr algn="just"/>
            <a:r>
              <a:rPr lang="en-US" sz="2400" dirty="0"/>
              <a:t>Italian Sign Language recognition using Convolutional Neural Networks (CNN).</a:t>
            </a:r>
          </a:p>
          <a:p>
            <a:pPr algn="just"/>
            <a:r>
              <a:rPr lang="en-US" sz="2400" dirty="0"/>
              <a:t>American Sign Language recognition using depth map images to train CNN.</a:t>
            </a:r>
          </a:p>
          <a:p>
            <a:pPr algn="just"/>
            <a:r>
              <a:rPr lang="en-US" sz="2400" dirty="0"/>
              <a:t>ASL recognition using re-trained </a:t>
            </a:r>
            <a:r>
              <a:rPr lang="en-US" sz="2400" dirty="0" err="1"/>
              <a:t>Alexnet</a:t>
            </a:r>
            <a:r>
              <a:rPr lang="en-US" sz="2400" dirty="0"/>
              <a:t>.</a:t>
            </a:r>
          </a:p>
          <a:p>
            <a:pPr algn="just"/>
            <a:endParaRPr lang="en-US" sz="2400" dirty="0"/>
          </a:p>
        </p:txBody>
      </p:sp>
    </p:spTree>
    <p:extLst>
      <p:ext uri="{BB962C8B-B14F-4D97-AF65-F5344CB8AC3E}">
        <p14:creationId xmlns:p14="http://schemas.microsoft.com/office/powerpoint/2010/main" val="2000356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7850"/>
            <a:ext cx="10515600" cy="1325563"/>
          </a:xfrm>
        </p:spPr>
        <p:txBody>
          <a:bodyPr/>
          <a:lstStyle/>
          <a:p>
            <a:r>
              <a:rPr lang="en-US" dirty="0"/>
              <a:t>Our Approach</a:t>
            </a:r>
          </a:p>
        </p:txBody>
      </p:sp>
      <p:sp>
        <p:nvSpPr>
          <p:cNvPr id="8" name="Content Placeholder 8">
            <a:extLst>
              <a:ext uri="{FF2B5EF4-FFF2-40B4-BE49-F238E27FC236}">
                <a16:creationId xmlns:a16="http://schemas.microsoft.com/office/drawing/2014/main" id="{D308EEA8-FBB8-4866-A8C6-8229403CC049}"/>
              </a:ext>
            </a:extLst>
          </p:cNvPr>
          <p:cNvSpPr>
            <a:spLocks noGrp="1"/>
          </p:cNvSpPr>
          <p:nvPr>
            <p:ph idx="1"/>
          </p:nvPr>
        </p:nvSpPr>
        <p:spPr>
          <a:xfrm>
            <a:off x="838200" y="1041916"/>
            <a:ext cx="10103069" cy="5816084"/>
          </a:xfrm>
        </p:spPr>
        <p:txBody>
          <a:bodyPr>
            <a:normAutofit/>
          </a:bodyPr>
          <a:lstStyle/>
          <a:p>
            <a:pPr algn="just"/>
            <a:r>
              <a:rPr lang="en-US" sz="2400" dirty="0"/>
              <a:t>We pursued hand gesture recognition as an image classification problem.</a:t>
            </a:r>
          </a:p>
          <a:p>
            <a:pPr algn="just"/>
            <a:r>
              <a:rPr lang="en-US" sz="2400" dirty="0"/>
              <a:t>Input to this system are real-time video frames (in RGB color space) from a general purpose web camera without additional peripherals like Depth sensors or data/cyber gloves.</a:t>
            </a:r>
          </a:p>
          <a:p>
            <a:pPr algn="just"/>
            <a:r>
              <a:rPr lang="en-US" sz="2400" dirty="0"/>
              <a:t>Four independent convolutional neural networks are trained on Finger spelling ASL dataset and ensembled together for image classification.</a:t>
            </a:r>
          </a:p>
          <a:p>
            <a:pPr algn="just"/>
            <a:r>
              <a:rPr lang="en-US" sz="2400" dirty="0"/>
              <a:t>A feedback system using head pose estimation is integrated to gesture recognition system to validate the classifier predictions.</a:t>
            </a:r>
          </a:p>
          <a:p>
            <a:pPr marL="0" indent="0" algn="just">
              <a:buNone/>
            </a:pPr>
            <a:r>
              <a:rPr lang="en-US" sz="2400" b="1" dirty="0"/>
              <a:t>Hypotheses:</a:t>
            </a:r>
          </a:p>
          <a:p>
            <a:pPr algn="just"/>
            <a:r>
              <a:rPr lang="en-US" sz="2400" dirty="0"/>
              <a:t>Ensemble learning is expected to aggregate the bias in classification, reduce the variance and mitigate the chances of overfitting.</a:t>
            </a:r>
          </a:p>
          <a:p>
            <a:pPr algn="just"/>
            <a:r>
              <a:rPr lang="en-US" sz="2400" dirty="0"/>
              <a:t>Integration of feedback system is expected to boost the overall system accuracy by choosing second best prediction in case of mis-classification in the first pass.</a:t>
            </a:r>
          </a:p>
        </p:txBody>
      </p:sp>
    </p:spTree>
    <p:extLst>
      <p:ext uri="{BB962C8B-B14F-4D97-AF65-F5344CB8AC3E}">
        <p14:creationId xmlns:p14="http://schemas.microsoft.com/office/powerpoint/2010/main" val="1231567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9637</TotalTime>
  <Words>2243</Words>
  <Application>Microsoft Office PowerPoint</Application>
  <PresentationFormat>Widescreen</PresentationFormat>
  <Paragraphs>366</Paragraphs>
  <Slides>48</Slides>
  <Notes>36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vt:lpstr>
      <vt:lpstr>Calibri</vt:lpstr>
      <vt:lpstr>Calibri Light</vt:lpstr>
      <vt:lpstr>Cambria Math</vt:lpstr>
      <vt:lpstr>Times New Roman</vt:lpstr>
      <vt:lpstr>Tw Cen MT (Body)</vt:lpstr>
      <vt:lpstr>Office Theme</vt:lpstr>
      <vt:lpstr>REAL-TIME FINGER SPELLING AMERICAN SIGN LANGUAGE RECOGNITION USING DEEP CONVOLUTIONAL NEURAL NETWORKS</vt:lpstr>
      <vt:lpstr>Contents</vt:lpstr>
      <vt:lpstr>Introduction</vt:lpstr>
      <vt:lpstr>Problem Statement</vt:lpstr>
      <vt:lpstr>Motivation</vt:lpstr>
      <vt:lpstr>Advancements in Computer Vision</vt:lpstr>
      <vt:lpstr>Convolutional Neural Networks (CNN)</vt:lpstr>
      <vt:lpstr>Literature Review</vt:lpstr>
      <vt:lpstr>Our Approach</vt:lpstr>
      <vt:lpstr>Challenges</vt:lpstr>
      <vt:lpstr>System Design</vt:lpstr>
      <vt:lpstr>Facial Landmarking</vt:lpstr>
      <vt:lpstr>Implementation</vt:lpstr>
      <vt:lpstr>Blink Detection</vt:lpstr>
      <vt:lpstr>Hand Segmentation</vt:lpstr>
      <vt:lpstr>Hand Gesture Recognition</vt:lpstr>
      <vt:lpstr>Training- Dataset</vt:lpstr>
      <vt:lpstr>Training- CNN Architecture</vt:lpstr>
      <vt:lpstr>Training Configuration</vt:lpstr>
      <vt:lpstr>Ensemble of Convolutional Neural Networks</vt:lpstr>
      <vt:lpstr>Validation and Testing</vt:lpstr>
      <vt:lpstr>Head Pose Estimation</vt:lpstr>
      <vt:lpstr>Solving Perspective n Point Problem</vt:lpstr>
      <vt:lpstr>Head Pose Detection</vt:lpstr>
      <vt:lpstr>Overall System</vt:lpstr>
      <vt:lpstr>Results</vt:lpstr>
      <vt:lpstr>Training and Validation Accuracies</vt:lpstr>
      <vt:lpstr>Training and Validation Accuracies</vt:lpstr>
      <vt:lpstr>Cross Entropy</vt:lpstr>
      <vt:lpstr>Cross Entropy</vt:lpstr>
      <vt:lpstr>Confusion Matrix</vt:lpstr>
      <vt:lpstr>Confusion Matrix</vt:lpstr>
      <vt:lpstr>Confusion Matrix</vt:lpstr>
      <vt:lpstr>Confusion Matrix</vt:lpstr>
      <vt:lpstr>Confusion Matrix</vt:lpstr>
      <vt:lpstr>Confusion Matrix</vt:lpstr>
      <vt:lpstr>Comparison Plots </vt:lpstr>
      <vt:lpstr>Summary of Results</vt:lpstr>
      <vt:lpstr>Discussion</vt:lpstr>
      <vt:lpstr>Future Work</vt:lpstr>
      <vt:lpstr>Conclusion</vt:lpstr>
      <vt:lpstr>References</vt:lpstr>
      <vt:lpstr>References</vt:lpstr>
      <vt:lpstr>References</vt:lpstr>
      <vt:lpstr>References</vt:lpstr>
      <vt:lpstr>References</vt:lpstr>
      <vt:lpstr>Acknowledgements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Classification using Convolution Neural Networks</dc:title>
  <dc:creator>Vemuri, Pavani</dc:creator>
  <cp:lastModifiedBy>Lokesh Kumar Viswavarapu</cp:lastModifiedBy>
  <cp:revision>662</cp:revision>
  <dcterms:created xsi:type="dcterms:W3CDTF">2016-12-06T05:52:44Z</dcterms:created>
  <dcterms:modified xsi:type="dcterms:W3CDTF">2018-06-27T04:43:55Z</dcterms:modified>
</cp:coreProperties>
</file>